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6858000" cx="9144000"/>
  <p:notesSz cx="6858000" cy="9144000"/>
  <p:embeddedFontLst>
    <p:embeddedFont>
      <p:font typeface="Ubuntu"/>
      <p:regular r:id="rId53"/>
      <p:bold r:id="rId54"/>
      <p:italic r:id="rId55"/>
      <p:boldItalic r:id="rId56"/>
    </p:embeddedFont>
    <p:embeddedFont>
      <p:font typeface="Helvetica Neue"/>
      <p:regular r:id="rId57"/>
      <p:bold r:id="rId58"/>
      <p:italic r:id="rId59"/>
      <p:boldItalic r:id="rId60"/>
    </p:embeddedFont>
    <p:embeddedFont>
      <p:font typeface="Droid Serif"/>
      <p:regular r:id="rId61"/>
      <p:bold r:id="rId62"/>
      <p:italic r:id="rId63"/>
      <p:boldItalic r:id="rId64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DroidSerif-bold.fntdata"/><Relationship Id="rId61" Type="http://schemas.openxmlformats.org/officeDocument/2006/relationships/font" Target="fonts/DroidSerif-regular.fntdata"/><Relationship Id="rId20" Type="http://schemas.openxmlformats.org/officeDocument/2006/relationships/slide" Target="slides/slide16.xml"/><Relationship Id="rId64" Type="http://schemas.openxmlformats.org/officeDocument/2006/relationships/font" Target="fonts/DroidSerif-boldItalic.fntdata"/><Relationship Id="rId63" Type="http://schemas.openxmlformats.org/officeDocument/2006/relationships/font" Target="fonts/DroidSerif-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Ubuntu-regular.fnt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font" Target="fonts/Ubuntu-italic.fntdata"/><Relationship Id="rId10" Type="http://schemas.openxmlformats.org/officeDocument/2006/relationships/slide" Target="slides/slide6.xml"/><Relationship Id="rId54" Type="http://schemas.openxmlformats.org/officeDocument/2006/relationships/font" Target="fonts/Ubuntu-bold.fntdata"/><Relationship Id="rId13" Type="http://schemas.openxmlformats.org/officeDocument/2006/relationships/slide" Target="slides/slide9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56" Type="http://schemas.openxmlformats.org/officeDocument/2006/relationships/font" Target="fonts/Ubuntu-boldItalic.fntdata"/><Relationship Id="rId15" Type="http://schemas.openxmlformats.org/officeDocument/2006/relationships/slide" Target="slides/slide11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228600" marL="0" marR="0" rtl="0" algn="l">
              <a:spcBef>
                <a:spcPts val="0"/>
              </a:spcBef>
              <a:defRPr b="0" baseline="0" i="0" sz="1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457200" marL="0" marR="0" rtl="0" algn="l">
              <a:spcBef>
                <a:spcPts val="0"/>
              </a:spcBef>
              <a:defRPr b="0" baseline="0" i="0" sz="1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685800" marL="0" marR="0" rtl="0" algn="l">
              <a:spcBef>
                <a:spcPts val="0"/>
              </a:spcBef>
              <a:defRPr b="0" baseline="0" i="0" sz="1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914400" marL="0" marR="0" rtl="0" algn="l">
              <a:spcBef>
                <a:spcPts val="0"/>
              </a:spcBef>
              <a:defRPr b="0" baseline="0" i="0" sz="1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1143000" marL="0" marR="0" rtl="0" algn="l">
              <a:spcBef>
                <a:spcPts val="0"/>
              </a:spcBef>
              <a:defRPr b="0" baseline="0" i="0" sz="1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1371600" marL="0" marR="0" rtl="0" algn="l">
              <a:spcBef>
                <a:spcPts val="0"/>
              </a:spcBef>
              <a:defRPr b="0" baseline="0" i="0" sz="1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1600200" marL="0" marR="0" rtl="0" algn="l">
              <a:spcBef>
                <a:spcPts val="0"/>
              </a:spcBef>
              <a:defRPr b="0" baseline="0" i="0" sz="1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1828800" marL="0" marR="0" rtl="0" algn="l">
              <a:spcBef>
                <a:spcPts val="0"/>
              </a:spcBef>
              <a:defRPr b="0" baseline="0" i="0" sz="1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7" name="Shape 29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4" name="Shape 31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7" name="Shape 3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5" name="Shape 40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baseline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Start from here maybe – 1</a:t>
            </a:r>
            <a:r>
              <a:rPr b="0" baseline="3000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st</a:t>
            </a:r>
            <a:r>
              <a:rPr b="0" baseline="0" i="0" lang="en-US" sz="1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 slide should be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6" name="Shape 4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3" name="Shape 4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5" name="Shape 4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0" name="Shape 4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5" name="Shape 4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1" name="Shape 50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8" name="Shape 5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4" name="Shape 5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5" name="Shape 5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81" name="Shape 58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2" name="Shape 5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4" name="Shape 6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6" name="Shape 61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7" name="Shape 62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46" name="Shape 6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1" name="Shape 6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4" name="Shape 6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5" name="Shape 6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4" name="Shape 75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baseline="0" i="0" sz="1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3" name="Shape 7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4" name="Shape 7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4" name="Shape 7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hape 7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3" name="Shape 7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Shape 819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0" name="Shape 82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8" name="Shape 8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39" name="Shape 8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1" name="Shape 8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1" name="Shape 8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Blank 0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2" type="sldNum"/>
          </p:nvPr>
        </p:nvSpPr>
        <p:spPr>
          <a:xfrm>
            <a:off x="8706231" y="6730617"/>
            <a:ext cx="215766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idx="12" type="sldNum"/>
          </p:nvPr>
        </p:nvSpPr>
        <p:spPr>
          <a:xfrm>
            <a:off x="8706231" y="6730617"/>
            <a:ext cx="215766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hape 14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Shape 15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473327" y="1372869"/>
            <a:ext cx="8197344" cy="2439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590802" y="2784982"/>
            <a:ext cx="7962394" cy="324739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9144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3716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8288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22860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27432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2004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36576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706231" y="6730617"/>
            <a:ext cx="215766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/>
          <p:nvPr/>
        </p:nvSpPr>
        <p:spPr>
          <a:xfrm>
            <a:off x="598929" y="310894"/>
            <a:ext cx="3930397" cy="64922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473327" y="1372869"/>
            <a:ext cx="8197344" cy="2439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457200" y="1577338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9144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3716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8288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22860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27432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2004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36576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706231" y="6730617"/>
            <a:ext cx="215766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685800" y="2125978"/>
            <a:ext cx="7772400" cy="14401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1371600" y="3840478"/>
            <a:ext cx="6400799" cy="1714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9144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3716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8288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22860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27432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2004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36576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706231" y="6730617"/>
            <a:ext cx="215766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473327" y="1372869"/>
            <a:ext cx="8197344" cy="2439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706231" y="6730617"/>
            <a:ext cx="215766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/>
        </p:nvSpPr>
        <p:spPr>
          <a:xfrm>
            <a:off x="0" y="998219"/>
            <a:ext cx="9144000" cy="112776"/>
          </a:xfrm>
          <a:prstGeom prst="rect">
            <a:avLst/>
          </a:prstGeom>
          <a:blipFill rotWithShape="1">
            <a:blip r:embed="rId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6"/>
          <p:cNvSpPr txBox="1"/>
          <p:nvPr>
            <p:ph type="title"/>
          </p:nvPr>
        </p:nvSpPr>
        <p:spPr>
          <a:xfrm>
            <a:off x="473327" y="1372869"/>
            <a:ext cx="8197344" cy="24390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1" baseline="0" i="0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4572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9144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13716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18288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22860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27432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32004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365760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Font typeface="Calibri"/>
              <a:buNone/>
              <a:defRPr b="1" baseline="0" i="0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706231" y="6730617"/>
            <a:ext cx="215766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2.png"/><Relationship Id="rId4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jpg"/><Relationship Id="rId4" Type="http://schemas.openxmlformats.org/officeDocument/2006/relationships/image" Target="../media/image23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Relationship Id="rId4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Relationship Id="rId4" Type="http://schemas.openxmlformats.org/officeDocument/2006/relationships/image" Target="../media/image36.jpg"/><Relationship Id="rId5" Type="http://schemas.openxmlformats.org/officeDocument/2006/relationships/image" Target="../media/image38.jpg"/><Relationship Id="rId6" Type="http://schemas.openxmlformats.org/officeDocument/2006/relationships/image" Target="../media/image23.png"/><Relationship Id="rId7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g"/><Relationship Id="rId4" Type="http://schemas.openxmlformats.org/officeDocument/2006/relationships/image" Target="../media/image42.jpg"/><Relationship Id="rId5" Type="http://schemas.openxmlformats.org/officeDocument/2006/relationships/image" Target="../media/image41.jpg"/><Relationship Id="rId6" Type="http://schemas.openxmlformats.org/officeDocument/2006/relationships/image" Target="../media/image51.png"/><Relationship Id="rId7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Relationship Id="rId6" Type="http://schemas.openxmlformats.org/officeDocument/2006/relationships/image" Target="../media/image56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5" Type="http://schemas.openxmlformats.org/officeDocument/2006/relationships/image" Target="../media/image61.jpg"/><Relationship Id="rId6" Type="http://schemas.openxmlformats.org/officeDocument/2006/relationships/image" Target="../media/image6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01.png"/><Relationship Id="rId4" Type="http://schemas.openxmlformats.org/officeDocument/2006/relationships/image" Target="../media/image59.jpg"/><Relationship Id="rId5" Type="http://schemas.openxmlformats.org/officeDocument/2006/relationships/image" Target="../media/image60.jpg"/><Relationship Id="rId6" Type="http://schemas.openxmlformats.org/officeDocument/2006/relationships/image" Target="../media/image61.jpg"/><Relationship Id="rId7" Type="http://schemas.openxmlformats.org/officeDocument/2006/relationships/image" Target="../media/image6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5.jpg"/><Relationship Id="rId4" Type="http://schemas.openxmlformats.org/officeDocument/2006/relationships/image" Target="../media/image01.png"/><Relationship Id="rId5" Type="http://schemas.openxmlformats.org/officeDocument/2006/relationships/image" Target="../media/image67.jpg"/><Relationship Id="rId6" Type="http://schemas.openxmlformats.org/officeDocument/2006/relationships/image" Target="../media/image66.jpg"/><Relationship Id="rId7" Type="http://schemas.openxmlformats.org/officeDocument/2006/relationships/image" Target="../media/image6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9.png"/><Relationship Id="rId4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6.png"/><Relationship Id="rId4" Type="http://schemas.openxmlformats.org/officeDocument/2006/relationships/image" Target="../media/image7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77.png"/><Relationship Id="rId4" Type="http://schemas.openxmlformats.org/officeDocument/2006/relationships/image" Target="../media/image7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4.jpg"/><Relationship Id="rId4" Type="http://schemas.openxmlformats.org/officeDocument/2006/relationships/image" Target="../media/image80.jpg"/><Relationship Id="rId5" Type="http://schemas.openxmlformats.org/officeDocument/2006/relationships/image" Target="../media/image79.jpg"/><Relationship Id="rId6" Type="http://schemas.openxmlformats.org/officeDocument/2006/relationships/image" Target="../media/image81.jpg"/><Relationship Id="rId7" Type="http://schemas.openxmlformats.org/officeDocument/2006/relationships/image" Target="../media/image78.png"/><Relationship Id="rId8" Type="http://schemas.openxmlformats.org/officeDocument/2006/relationships/image" Target="../media/image8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Relationship Id="rId4" Type="http://schemas.openxmlformats.org/officeDocument/2006/relationships/image" Target="../media/image83.jpg"/><Relationship Id="rId5" Type="http://schemas.openxmlformats.org/officeDocument/2006/relationships/image" Target="../media/image82.jpg"/><Relationship Id="rId6" Type="http://schemas.openxmlformats.org/officeDocument/2006/relationships/image" Target="../media/image23.png"/><Relationship Id="rId7" Type="http://schemas.openxmlformats.org/officeDocument/2006/relationships/image" Target="../media/image9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8.png"/><Relationship Id="rId4" Type="http://schemas.openxmlformats.org/officeDocument/2006/relationships/image" Target="../media/image87.jpg"/><Relationship Id="rId5" Type="http://schemas.openxmlformats.org/officeDocument/2006/relationships/image" Target="../media/image84.jpg"/><Relationship Id="rId6" Type="http://schemas.openxmlformats.org/officeDocument/2006/relationships/image" Target="../media/image9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9.png"/><Relationship Id="rId4" Type="http://schemas.openxmlformats.org/officeDocument/2006/relationships/image" Target="../media/image86.png"/><Relationship Id="rId5" Type="http://schemas.openxmlformats.org/officeDocument/2006/relationships/image" Target="../media/image91.png"/><Relationship Id="rId6" Type="http://schemas.openxmlformats.org/officeDocument/2006/relationships/image" Target="../media/image9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03.jpg"/><Relationship Id="rId10" Type="http://schemas.openxmlformats.org/officeDocument/2006/relationships/image" Target="../media/image08.png"/><Relationship Id="rId9" Type="http://schemas.openxmlformats.org/officeDocument/2006/relationships/image" Target="../media/image14.png"/><Relationship Id="rId5" Type="http://schemas.openxmlformats.org/officeDocument/2006/relationships/image" Target="../media/image04.jpg"/><Relationship Id="rId6" Type="http://schemas.openxmlformats.org/officeDocument/2006/relationships/image" Target="../media/image06.jpg"/><Relationship Id="rId7" Type="http://schemas.openxmlformats.org/officeDocument/2006/relationships/image" Target="../media/image05.png"/><Relationship Id="rId8" Type="http://schemas.openxmlformats.org/officeDocument/2006/relationships/image" Target="../media/image0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6.png"/><Relationship Id="rId4" Type="http://schemas.openxmlformats.org/officeDocument/2006/relationships/image" Target="../media/image1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0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01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6.png"/><Relationship Id="rId4" Type="http://schemas.openxmlformats.org/officeDocument/2006/relationships/image" Target="../media/image1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-2300" y="0"/>
            <a:ext cx="9144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8"/>
          <p:cNvSpPr/>
          <p:nvPr/>
        </p:nvSpPr>
        <p:spPr>
          <a:xfrm>
            <a:off x="0" y="5105400"/>
            <a:ext cx="9144000" cy="11277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" name="Shape 39"/>
          <p:cNvCxnSpPr/>
          <p:nvPr/>
        </p:nvCxnSpPr>
        <p:spPr>
          <a:xfrm>
            <a:off x="0" y="516178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 txBox="1"/>
          <p:nvPr/>
        </p:nvSpPr>
        <p:spPr>
          <a:xfrm>
            <a:off x="239199" y="5105405"/>
            <a:ext cx="8661000" cy="1569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Presented By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0" baseline="0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Group 13 – Hamza Karachiwala, Kedar Amrolkar, Mickey Vellukunnel</a:t>
            </a:r>
          </a:p>
        </p:txBody>
      </p:sp>
      <p:sp>
        <p:nvSpPr>
          <p:cNvPr id="41" name="Shape 41"/>
          <p:cNvSpPr txBox="1"/>
          <p:nvPr/>
        </p:nvSpPr>
        <p:spPr>
          <a:xfrm>
            <a:off x="239200" y="1916400"/>
            <a:ext cx="8485199" cy="12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US" sz="6000">
                <a:solidFill>
                  <a:srgbClr val="FFFF00"/>
                </a:solidFill>
              </a:rPr>
              <a:t>Will it be viral?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577593" y="310894"/>
            <a:ext cx="7984200" cy="6491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/>
          <p:nvPr/>
        </p:nvSpPr>
        <p:spPr>
          <a:xfrm>
            <a:off x="654200" y="4380103"/>
            <a:ext cx="65499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1971038" y="5274308"/>
            <a:ext cx="912300" cy="547500"/>
          </a:xfrm>
          <a:custGeom>
            <a:pathLst>
              <a:path extrusionOk="0" h="120000" w="120000">
                <a:moveTo>
                  <a:pt x="3455" y="0"/>
                </a:moveTo>
                <a:lnTo>
                  <a:pt x="0" y="109822"/>
                </a:lnTo>
                <a:lnTo>
                  <a:pt x="116544" y="120000"/>
                </a:lnTo>
                <a:lnTo>
                  <a:pt x="120000" y="10188"/>
                </a:lnTo>
                <a:lnTo>
                  <a:pt x="3455" y="0"/>
                </a:lnTo>
                <a:close/>
              </a:path>
            </a:pathLst>
          </a:custGeom>
          <a:solidFill>
            <a:srgbClr val="EF4154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4" name="Shape 174"/>
          <p:cNvGrpSpPr/>
          <p:nvPr/>
        </p:nvGrpSpPr>
        <p:grpSpPr>
          <a:xfrm>
            <a:off x="2151251" y="5425566"/>
            <a:ext cx="541402" cy="245895"/>
            <a:chOff x="0" y="0"/>
            <a:chExt cx="541402" cy="245895"/>
          </a:xfrm>
        </p:grpSpPr>
        <p:sp>
          <p:nvSpPr>
            <p:cNvPr id="175" name="Shape 175"/>
            <p:cNvSpPr/>
            <p:nvPr/>
          </p:nvSpPr>
          <p:spPr>
            <a:xfrm>
              <a:off x="0" y="165861"/>
              <a:ext cx="126900" cy="59399"/>
            </a:xfrm>
            <a:custGeom>
              <a:pathLst>
                <a:path extrusionOk="0" h="120000" w="120000">
                  <a:moveTo>
                    <a:pt x="26283" y="0"/>
                  </a:moveTo>
                  <a:lnTo>
                    <a:pt x="0" y="5827"/>
                  </a:lnTo>
                  <a:lnTo>
                    <a:pt x="2294" y="30944"/>
                  </a:lnTo>
                  <a:lnTo>
                    <a:pt x="6105" y="52983"/>
                  </a:lnTo>
                  <a:lnTo>
                    <a:pt x="37244" y="110150"/>
                  </a:lnTo>
                  <a:lnTo>
                    <a:pt x="72605" y="120000"/>
                  </a:lnTo>
                  <a:lnTo>
                    <a:pt x="81077" y="118394"/>
                  </a:lnTo>
                  <a:lnTo>
                    <a:pt x="115322" y="85205"/>
                  </a:lnTo>
                  <a:lnTo>
                    <a:pt x="120000" y="73577"/>
                  </a:lnTo>
                  <a:lnTo>
                    <a:pt x="64683" y="73577"/>
                  </a:lnTo>
                  <a:lnTo>
                    <a:pt x="56222" y="71516"/>
                  </a:lnTo>
                  <a:lnTo>
                    <a:pt x="27450" y="15916"/>
                  </a:lnTo>
                  <a:lnTo>
                    <a:pt x="26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8001" y="52830"/>
              <a:ext cx="128699" cy="149400"/>
            </a:xfrm>
            <a:custGeom>
              <a:pathLst>
                <a:path extrusionOk="0" h="120000" w="120000">
                  <a:moveTo>
                    <a:pt x="51038" y="0"/>
                  </a:moveTo>
                  <a:lnTo>
                    <a:pt x="13972" y="10911"/>
                  </a:lnTo>
                  <a:lnTo>
                    <a:pt x="0" y="42227"/>
                  </a:lnTo>
                  <a:lnTo>
                    <a:pt x="1538" y="48244"/>
                  </a:lnTo>
                  <a:lnTo>
                    <a:pt x="27394" y="69688"/>
                  </a:lnTo>
                  <a:lnTo>
                    <a:pt x="69283" y="82177"/>
                  </a:lnTo>
                  <a:lnTo>
                    <a:pt x="76777" y="84516"/>
                  </a:lnTo>
                  <a:lnTo>
                    <a:pt x="82300" y="86577"/>
                  </a:lnTo>
                  <a:lnTo>
                    <a:pt x="85855" y="88338"/>
                  </a:lnTo>
                  <a:lnTo>
                    <a:pt x="90827" y="91472"/>
                  </a:lnTo>
                  <a:lnTo>
                    <a:pt x="93077" y="95561"/>
                  </a:lnTo>
                  <a:lnTo>
                    <a:pt x="92838" y="100611"/>
                  </a:lnTo>
                  <a:lnTo>
                    <a:pt x="64766" y="119988"/>
                  </a:lnTo>
                  <a:lnTo>
                    <a:pt x="56366" y="120000"/>
                  </a:lnTo>
                  <a:lnTo>
                    <a:pt x="110955" y="120000"/>
                  </a:lnTo>
                  <a:lnTo>
                    <a:pt x="120000" y="93094"/>
                  </a:lnTo>
                  <a:lnTo>
                    <a:pt x="119983" y="91472"/>
                  </a:lnTo>
                  <a:lnTo>
                    <a:pt x="91916" y="65094"/>
                  </a:lnTo>
                  <a:lnTo>
                    <a:pt x="45427" y="51127"/>
                  </a:lnTo>
                  <a:lnTo>
                    <a:pt x="40711" y="49688"/>
                  </a:lnTo>
                  <a:lnTo>
                    <a:pt x="25461" y="37227"/>
                  </a:lnTo>
                  <a:lnTo>
                    <a:pt x="25611" y="33966"/>
                  </a:lnTo>
                  <a:lnTo>
                    <a:pt x="51472" y="18772"/>
                  </a:lnTo>
                  <a:lnTo>
                    <a:pt x="109311" y="18772"/>
                  </a:lnTo>
                  <a:lnTo>
                    <a:pt x="106305" y="15488"/>
                  </a:lnTo>
                  <a:lnTo>
                    <a:pt x="67772" y="1055"/>
                  </a:lnTo>
                  <a:lnTo>
                    <a:pt x="59094" y="405"/>
                  </a:lnTo>
                  <a:lnTo>
                    <a:pt x="51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177165" y="0"/>
              <a:ext cx="29699" cy="33599"/>
            </a:xfrm>
            <a:custGeom>
              <a:pathLst>
                <a:path extrusionOk="0" h="120000" w="120000">
                  <a:moveTo>
                    <a:pt x="7211" y="0"/>
                  </a:moveTo>
                  <a:lnTo>
                    <a:pt x="0" y="114544"/>
                  </a:lnTo>
                  <a:lnTo>
                    <a:pt x="112788" y="120000"/>
                  </a:lnTo>
                  <a:lnTo>
                    <a:pt x="120000" y="5455"/>
                  </a:lnTo>
                  <a:lnTo>
                    <a:pt x="7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167005" y="62484"/>
              <a:ext cx="36299" cy="165599"/>
            </a:xfrm>
            <a:custGeom>
              <a:pathLst>
                <a:path extrusionOk="0" h="120000" w="120000">
                  <a:moveTo>
                    <a:pt x="28433" y="0"/>
                  </a:moveTo>
                  <a:lnTo>
                    <a:pt x="0" y="118938"/>
                  </a:lnTo>
                  <a:lnTo>
                    <a:pt x="91566" y="120000"/>
                  </a:lnTo>
                  <a:lnTo>
                    <a:pt x="120000" y="1011"/>
                  </a:lnTo>
                  <a:lnTo>
                    <a:pt x="28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222122" y="65659"/>
              <a:ext cx="149099" cy="171599"/>
            </a:xfrm>
            <a:custGeom>
              <a:pathLst>
                <a:path extrusionOk="0" h="120000" w="120000">
                  <a:moveTo>
                    <a:pt x="11966" y="0"/>
                  </a:moveTo>
                  <a:lnTo>
                    <a:pt x="64961" y="18311"/>
                  </a:lnTo>
                  <a:lnTo>
                    <a:pt x="90227" y="18755"/>
                  </a:lnTo>
                  <a:lnTo>
                    <a:pt x="1022" y="98883"/>
                  </a:lnTo>
                  <a:lnTo>
                    <a:pt x="0" y="114666"/>
                  </a:lnTo>
                  <a:lnTo>
                    <a:pt x="117033" y="120000"/>
                  </a:lnTo>
                  <a:lnTo>
                    <a:pt x="118055" y="103238"/>
                  </a:lnTo>
                  <a:lnTo>
                    <a:pt x="56983" y="100450"/>
                  </a:lnTo>
                  <a:lnTo>
                    <a:pt x="50250" y="100205"/>
                  </a:lnTo>
                  <a:lnTo>
                    <a:pt x="46683" y="100133"/>
                  </a:lnTo>
                  <a:lnTo>
                    <a:pt x="28644" y="100133"/>
                  </a:lnTo>
                  <a:lnTo>
                    <a:pt x="43272" y="87461"/>
                  </a:lnTo>
                  <a:lnTo>
                    <a:pt x="119283" y="17777"/>
                  </a:lnTo>
                  <a:lnTo>
                    <a:pt x="120000" y="4977"/>
                  </a:lnTo>
                  <a:lnTo>
                    <a:pt x="11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390143" y="74295"/>
              <a:ext cx="151200" cy="171599"/>
            </a:xfrm>
            <a:custGeom>
              <a:pathLst>
                <a:path extrusionOk="0" h="120000" w="120000">
                  <a:moveTo>
                    <a:pt x="64361" y="0"/>
                  </a:moveTo>
                  <a:lnTo>
                    <a:pt x="29033" y="7366"/>
                  </a:lnTo>
                  <a:lnTo>
                    <a:pt x="5727" y="32577"/>
                  </a:lnTo>
                  <a:lnTo>
                    <a:pt x="0" y="58077"/>
                  </a:lnTo>
                  <a:lnTo>
                    <a:pt x="250" y="71366"/>
                  </a:lnTo>
                  <a:lnTo>
                    <a:pt x="14100" y="102400"/>
                  </a:lnTo>
                  <a:lnTo>
                    <a:pt x="45033" y="118405"/>
                  </a:lnTo>
                  <a:lnTo>
                    <a:pt x="58522" y="120000"/>
                  </a:lnTo>
                  <a:lnTo>
                    <a:pt x="69377" y="119888"/>
                  </a:lnTo>
                  <a:lnTo>
                    <a:pt x="103355" y="106944"/>
                  </a:lnTo>
                  <a:lnTo>
                    <a:pt x="106233" y="104005"/>
                  </a:lnTo>
                  <a:lnTo>
                    <a:pt x="59527" y="104005"/>
                  </a:lnTo>
                  <a:lnTo>
                    <a:pt x="51744" y="103016"/>
                  </a:lnTo>
                  <a:lnTo>
                    <a:pt x="25183" y="80038"/>
                  </a:lnTo>
                  <a:lnTo>
                    <a:pt x="22561" y="63172"/>
                  </a:lnTo>
                  <a:lnTo>
                    <a:pt x="120000" y="63172"/>
                  </a:lnTo>
                  <a:lnTo>
                    <a:pt x="119983" y="58077"/>
                  </a:lnTo>
                  <a:lnTo>
                    <a:pt x="119844" y="50616"/>
                  </a:lnTo>
                  <a:lnTo>
                    <a:pt x="97400" y="50616"/>
                  </a:lnTo>
                  <a:lnTo>
                    <a:pt x="24677" y="47244"/>
                  </a:lnTo>
                  <a:lnTo>
                    <a:pt x="43288" y="20116"/>
                  </a:lnTo>
                  <a:lnTo>
                    <a:pt x="63655" y="15983"/>
                  </a:lnTo>
                  <a:lnTo>
                    <a:pt x="104283" y="15983"/>
                  </a:lnTo>
                  <a:lnTo>
                    <a:pt x="97661" y="10338"/>
                  </a:lnTo>
                  <a:lnTo>
                    <a:pt x="87866" y="4994"/>
                  </a:lnTo>
                  <a:lnTo>
                    <a:pt x="76772" y="1550"/>
                  </a:lnTo>
                  <a:lnTo>
                    <a:pt x="6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63202" y="76204"/>
              <a:ext cx="478200" cy="146700"/>
            </a:xfrm>
            <a:custGeom>
              <a:pathLst>
                <a:path extrusionOk="0" h="120000" w="120000">
                  <a:moveTo>
                    <a:pt x="53355" y="108250"/>
                  </a:moveTo>
                  <a:lnTo>
                    <a:pt x="48800" y="108322"/>
                  </a:lnTo>
                  <a:lnTo>
                    <a:pt x="54416" y="108322"/>
                  </a:lnTo>
                  <a:lnTo>
                    <a:pt x="53355" y="108250"/>
                  </a:lnTo>
                  <a:close/>
                  <a:moveTo>
                    <a:pt x="15566" y="0"/>
                  </a:moveTo>
                  <a:lnTo>
                    <a:pt x="0" y="0"/>
                  </a:lnTo>
                  <a:lnTo>
                    <a:pt x="2244" y="100"/>
                  </a:lnTo>
                  <a:lnTo>
                    <a:pt x="4155" y="761"/>
                  </a:lnTo>
                  <a:lnTo>
                    <a:pt x="10877" y="23555"/>
                  </a:lnTo>
                  <a:lnTo>
                    <a:pt x="17761" y="21688"/>
                  </a:lnTo>
                  <a:lnTo>
                    <a:pt x="17466" y="15461"/>
                  </a:lnTo>
                  <a:lnTo>
                    <a:pt x="17022" y="9855"/>
                  </a:lnTo>
                  <a:lnTo>
                    <a:pt x="16427" y="4872"/>
                  </a:lnTo>
                  <a:lnTo>
                    <a:pt x="15688" y="516"/>
                  </a:lnTo>
                  <a:lnTo>
                    <a:pt x="15566" y="0"/>
                  </a:lnTo>
                  <a:close/>
                  <a:moveTo>
                    <a:pt x="112177" y="94322"/>
                  </a:moveTo>
                  <a:lnTo>
                    <a:pt x="104461" y="118966"/>
                  </a:lnTo>
                  <a:lnTo>
                    <a:pt x="100866" y="120000"/>
                  </a:lnTo>
                  <a:lnTo>
                    <a:pt x="115644" y="120000"/>
                  </a:lnTo>
                  <a:lnTo>
                    <a:pt x="116616" y="116322"/>
                  </a:lnTo>
                  <a:lnTo>
                    <a:pt x="118155" y="107994"/>
                  </a:lnTo>
                  <a:lnTo>
                    <a:pt x="119350" y="98455"/>
                  </a:lnTo>
                  <a:lnTo>
                    <a:pt x="112177" y="94322"/>
                  </a:lnTo>
                  <a:close/>
                  <a:moveTo>
                    <a:pt x="120000" y="72277"/>
                  </a:moveTo>
                  <a:lnTo>
                    <a:pt x="89172" y="72277"/>
                  </a:lnTo>
                  <a:lnTo>
                    <a:pt x="119894" y="77516"/>
                  </a:lnTo>
                  <a:lnTo>
                    <a:pt x="119955" y="74827"/>
                  </a:lnTo>
                  <a:lnTo>
                    <a:pt x="119988" y="72805"/>
                  </a:lnTo>
                  <a:lnTo>
                    <a:pt x="120000" y="72277"/>
                  </a:lnTo>
                  <a:close/>
                  <a:moveTo>
                    <a:pt x="115027" y="17122"/>
                  </a:moveTo>
                  <a:lnTo>
                    <a:pt x="102172" y="17122"/>
                  </a:lnTo>
                  <a:lnTo>
                    <a:pt x="104694" y="18383"/>
                  </a:lnTo>
                  <a:lnTo>
                    <a:pt x="106944" y="21244"/>
                  </a:lnTo>
                  <a:lnTo>
                    <a:pt x="112638" y="49561"/>
                  </a:lnTo>
                  <a:lnTo>
                    <a:pt x="112850" y="57600"/>
                  </a:lnTo>
                  <a:lnTo>
                    <a:pt x="119950" y="57600"/>
                  </a:lnTo>
                  <a:lnTo>
                    <a:pt x="119944" y="55722"/>
                  </a:lnTo>
                  <a:lnTo>
                    <a:pt x="119183" y="41738"/>
                  </a:lnTo>
                  <a:lnTo>
                    <a:pt x="117744" y="29500"/>
                  </a:lnTo>
                  <a:lnTo>
                    <a:pt x="115622" y="18988"/>
                  </a:lnTo>
                  <a:lnTo>
                    <a:pt x="115027" y="171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" name="Shape 182"/>
          <p:cNvGrpSpPr/>
          <p:nvPr/>
        </p:nvGrpSpPr>
        <p:grpSpPr>
          <a:xfrm>
            <a:off x="3662298" y="5431408"/>
            <a:ext cx="1208546" cy="259877"/>
            <a:chOff x="0" y="0"/>
            <a:chExt cx="1208546" cy="259877"/>
          </a:xfrm>
        </p:grpSpPr>
        <p:sp>
          <p:nvSpPr>
            <p:cNvPr id="183" name="Shape 183"/>
            <p:cNvSpPr/>
            <p:nvPr/>
          </p:nvSpPr>
          <p:spPr>
            <a:xfrm>
              <a:off x="0" y="204977"/>
              <a:ext cx="125700" cy="54900"/>
            </a:xfrm>
            <a:custGeom>
              <a:pathLst>
                <a:path extrusionOk="0" h="120000" w="120000">
                  <a:moveTo>
                    <a:pt x="26094" y="0"/>
                  </a:moveTo>
                  <a:lnTo>
                    <a:pt x="0" y="12627"/>
                  </a:lnTo>
                  <a:lnTo>
                    <a:pt x="3577" y="39127"/>
                  </a:lnTo>
                  <a:lnTo>
                    <a:pt x="8494" y="61933"/>
                  </a:lnTo>
                  <a:lnTo>
                    <a:pt x="42661" y="115955"/>
                  </a:lnTo>
                  <a:lnTo>
                    <a:pt x="69788" y="120000"/>
                  </a:lnTo>
                  <a:lnTo>
                    <a:pt x="78733" y="118005"/>
                  </a:lnTo>
                  <a:lnTo>
                    <a:pt x="115000" y="81972"/>
                  </a:lnTo>
                  <a:lnTo>
                    <a:pt x="120000" y="69916"/>
                  </a:lnTo>
                  <a:lnTo>
                    <a:pt x="68455" y="69916"/>
                  </a:lnTo>
                  <a:lnTo>
                    <a:pt x="59827" y="69738"/>
                  </a:lnTo>
                  <a:lnTo>
                    <a:pt x="28100" y="16861"/>
                  </a:lnTo>
                  <a:lnTo>
                    <a:pt x="260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507" y="88326"/>
              <a:ext cx="135899" cy="148499"/>
            </a:xfrm>
            <a:custGeom>
              <a:pathLst>
                <a:path extrusionOk="0" h="120000" w="120000">
                  <a:moveTo>
                    <a:pt x="59888" y="0"/>
                  </a:moveTo>
                  <a:lnTo>
                    <a:pt x="51622" y="155"/>
                  </a:lnTo>
                  <a:lnTo>
                    <a:pt x="43988" y="461"/>
                  </a:lnTo>
                  <a:lnTo>
                    <a:pt x="37033" y="1694"/>
                  </a:lnTo>
                  <a:lnTo>
                    <a:pt x="30522" y="3850"/>
                  </a:lnTo>
                  <a:lnTo>
                    <a:pt x="24016" y="5900"/>
                  </a:lnTo>
                  <a:lnTo>
                    <a:pt x="18855" y="8361"/>
                  </a:lnTo>
                  <a:lnTo>
                    <a:pt x="15261" y="11127"/>
                  </a:lnTo>
                  <a:lnTo>
                    <a:pt x="10322" y="14722"/>
                  </a:lnTo>
                  <a:lnTo>
                    <a:pt x="6511" y="19027"/>
                  </a:lnTo>
                  <a:lnTo>
                    <a:pt x="3816" y="24261"/>
                  </a:lnTo>
                  <a:lnTo>
                    <a:pt x="1233" y="29388"/>
                  </a:lnTo>
                  <a:lnTo>
                    <a:pt x="0" y="34927"/>
                  </a:lnTo>
                  <a:lnTo>
                    <a:pt x="333" y="40877"/>
                  </a:lnTo>
                  <a:lnTo>
                    <a:pt x="23344" y="70250"/>
                  </a:lnTo>
                  <a:lnTo>
                    <a:pt x="70672" y="81033"/>
                  </a:lnTo>
                  <a:lnTo>
                    <a:pt x="77983" y="82688"/>
                  </a:lnTo>
                  <a:lnTo>
                    <a:pt x="95277" y="102961"/>
                  </a:lnTo>
                  <a:lnTo>
                    <a:pt x="92811" y="108027"/>
                  </a:lnTo>
                  <a:lnTo>
                    <a:pt x="62844" y="120000"/>
                  </a:lnTo>
                  <a:lnTo>
                    <a:pt x="110505" y="120000"/>
                  </a:lnTo>
                  <a:lnTo>
                    <a:pt x="120000" y="97311"/>
                  </a:lnTo>
                  <a:lnTo>
                    <a:pt x="119994" y="92233"/>
                  </a:lnTo>
                  <a:lnTo>
                    <a:pt x="96288" y="63761"/>
                  </a:lnTo>
                  <a:lnTo>
                    <a:pt x="44583" y="52105"/>
                  </a:lnTo>
                  <a:lnTo>
                    <a:pt x="39966" y="51105"/>
                  </a:lnTo>
                  <a:lnTo>
                    <a:pt x="24016" y="37083"/>
                  </a:lnTo>
                  <a:lnTo>
                    <a:pt x="23677" y="32566"/>
                  </a:lnTo>
                  <a:lnTo>
                    <a:pt x="54427" y="18516"/>
                  </a:lnTo>
                  <a:lnTo>
                    <a:pt x="104672" y="18516"/>
                  </a:lnTo>
                  <a:lnTo>
                    <a:pt x="101561" y="14411"/>
                  </a:lnTo>
                  <a:lnTo>
                    <a:pt x="67683" y="450"/>
                  </a:lnTo>
                  <a:lnTo>
                    <a:pt x="59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>
              <a:off x="169671" y="108076"/>
              <a:ext cx="67199" cy="143099"/>
            </a:xfrm>
            <a:custGeom>
              <a:pathLst>
                <a:path extrusionOk="0" h="120000" w="120000">
                  <a:moveTo>
                    <a:pt x="49677" y="0"/>
                  </a:moveTo>
                  <a:lnTo>
                    <a:pt x="0" y="0"/>
                  </a:lnTo>
                  <a:lnTo>
                    <a:pt x="8877" y="79238"/>
                  </a:lnTo>
                  <a:lnTo>
                    <a:pt x="22500" y="110794"/>
                  </a:lnTo>
                  <a:lnTo>
                    <a:pt x="64544" y="120000"/>
                  </a:lnTo>
                  <a:lnTo>
                    <a:pt x="93638" y="119288"/>
                  </a:lnTo>
                  <a:lnTo>
                    <a:pt x="106138" y="118288"/>
                  </a:lnTo>
                  <a:lnTo>
                    <a:pt x="120000" y="116561"/>
                  </a:lnTo>
                  <a:lnTo>
                    <a:pt x="111216" y="97766"/>
                  </a:lnTo>
                  <a:lnTo>
                    <a:pt x="81361" y="97766"/>
                  </a:lnTo>
                  <a:lnTo>
                    <a:pt x="75683" y="97338"/>
                  </a:lnTo>
                  <a:lnTo>
                    <a:pt x="58400" y="79150"/>
                  </a:lnTo>
                  <a:lnTo>
                    <a:pt x="49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>
              <a:off x="148081" y="27683"/>
              <a:ext cx="77099" cy="81300"/>
            </a:xfrm>
            <a:custGeom>
              <a:pathLst>
                <a:path extrusionOk="0" h="120000" w="120000">
                  <a:moveTo>
                    <a:pt x="70066" y="0"/>
                  </a:moveTo>
                  <a:lnTo>
                    <a:pt x="28422" y="26772"/>
                  </a:lnTo>
                  <a:lnTo>
                    <a:pt x="31777" y="86677"/>
                  </a:lnTo>
                  <a:lnTo>
                    <a:pt x="0" y="88172"/>
                  </a:lnTo>
                  <a:lnTo>
                    <a:pt x="1777" y="120000"/>
                  </a:lnTo>
                  <a:lnTo>
                    <a:pt x="33555" y="118500"/>
                  </a:lnTo>
                  <a:lnTo>
                    <a:pt x="76688" y="118500"/>
                  </a:lnTo>
                  <a:lnTo>
                    <a:pt x="76577" y="116444"/>
                  </a:lnTo>
                  <a:lnTo>
                    <a:pt x="120000" y="114194"/>
                  </a:lnTo>
                  <a:lnTo>
                    <a:pt x="118338" y="84433"/>
                  </a:lnTo>
                  <a:lnTo>
                    <a:pt x="74800" y="84433"/>
                  </a:lnTo>
                  <a:lnTo>
                    <a:pt x="70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251333" y="80771"/>
              <a:ext cx="51000" cy="165599"/>
            </a:xfrm>
            <a:custGeom>
              <a:pathLst>
                <a:path extrusionOk="0" h="120000" w="120000">
                  <a:moveTo>
                    <a:pt x="58694" y="0"/>
                  </a:moveTo>
                  <a:lnTo>
                    <a:pt x="0" y="922"/>
                  </a:lnTo>
                  <a:lnTo>
                    <a:pt x="20261" y="120000"/>
                  </a:lnTo>
                  <a:lnTo>
                    <a:pt x="85511" y="118938"/>
                  </a:lnTo>
                  <a:lnTo>
                    <a:pt x="75083" y="56622"/>
                  </a:lnTo>
                  <a:lnTo>
                    <a:pt x="74644" y="50338"/>
                  </a:lnTo>
                  <a:lnTo>
                    <a:pt x="115305" y="18605"/>
                  </a:lnTo>
                  <a:lnTo>
                    <a:pt x="120000" y="18050"/>
                  </a:lnTo>
                  <a:lnTo>
                    <a:pt x="61972" y="18050"/>
                  </a:lnTo>
                  <a:lnTo>
                    <a:pt x="58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>
              <a:off x="318641" y="99947"/>
              <a:ext cx="15600" cy="12599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0" y="0"/>
                  </a:lnTo>
                  <a:lnTo>
                    <a:pt x="53577" y="37144"/>
                  </a:lnTo>
                  <a:lnTo>
                    <a:pt x="107161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277748" y="75183"/>
              <a:ext cx="62999" cy="30600"/>
            </a:xfrm>
            <a:custGeom>
              <a:pathLst>
                <a:path extrusionOk="0" h="120000" w="120000">
                  <a:moveTo>
                    <a:pt x="64711" y="0"/>
                  </a:moveTo>
                  <a:lnTo>
                    <a:pt x="0" y="120000"/>
                  </a:lnTo>
                  <a:lnTo>
                    <a:pt x="47022" y="120000"/>
                  </a:lnTo>
                  <a:lnTo>
                    <a:pt x="53361" y="115000"/>
                  </a:lnTo>
                  <a:lnTo>
                    <a:pt x="77744" y="112000"/>
                  </a:lnTo>
                  <a:lnTo>
                    <a:pt x="107488" y="112000"/>
                  </a:lnTo>
                  <a:lnTo>
                    <a:pt x="120000" y="29500"/>
                  </a:lnTo>
                  <a:lnTo>
                    <a:pt x="105827" y="15538"/>
                  </a:lnTo>
                  <a:lnTo>
                    <a:pt x="91900" y="5938"/>
                  </a:lnTo>
                  <a:lnTo>
                    <a:pt x="78205" y="744"/>
                  </a:lnTo>
                  <a:lnTo>
                    <a:pt x="647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356108" y="75182"/>
              <a:ext cx="110400" cy="166500"/>
            </a:xfrm>
            <a:custGeom>
              <a:pathLst>
                <a:path extrusionOk="0" h="120000" w="120000">
                  <a:moveTo>
                    <a:pt x="30272" y="0"/>
                  </a:moveTo>
                  <a:lnTo>
                    <a:pt x="0" y="1005"/>
                  </a:lnTo>
                  <a:lnTo>
                    <a:pt x="5805" y="74383"/>
                  </a:lnTo>
                  <a:lnTo>
                    <a:pt x="6400" y="80355"/>
                  </a:lnTo>
                  <a:lnTo>
                    <a:pt x="19627" y="107605"/>
                  </a:lnTo>
                  <a:lnTo>
                    <a:pt x="24327" y="111505"/>
                  </a:lnTo>
                  <a:lnTo>
                    <a:pt x="62800" y="120000"/>
                  </a:lnTo>
                  <a:lnTo>
                    <a:pt x="70633" y="119983"/>
                  </a:lnTo>
                  <a:lnTo>
                    <a:pt x="87511" y="118133"/>
                  </a:lnTo>
                  <a:lnTo>
                    <a:pt x="102288" y="113844"/>
                  </a:lnTo>
                  <a:lnTo>
                    <a:pt x="114994" y="107116"/>
                  </a:lnTo>
                  <a:lnTo>
                    <a:pt x="120000" y="102805"/>
                  </a:lnTo>
                  <a:lnTo>
                    <a:pt x="66211" y="102805"/>
                  </a:lnTo>
                  <a:lnTo>
                    <a:pt x="58472" y="101561"/>
                  </a:lnTo>
                  <a:lnTo>
                    <a:pt x="52111" y="98766"/>
                  </a:lnTo>
                  <a:lnTo>
                    <a:pt x="45616" y="95972"/>
                  </a:lnTo>
                  <a:lnTo>
                    <a:pt x="41327" y="91972"/>
                  </a:lnTo>
                  <a:lnTo>
                    <a:pt x="35388" y="65644"/>
                  </a:lnTo>
                  <a:lnTo>
                    <a:pt x="302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471550" y="210985"/>
              <a:ext cx="26100" cy="24000"/>
            </a:xfrm>
            <a:custGeom>
              <a:pathLst>
                <a:path extrusionOk="0" h="120000" w="120000">
                  <a:moveTo>
                    <a:pt x="114572" y="0"/>
                  </a:moveTo>
                  <a:lnTo>
                    <a:pt x="0" y="0"/>
                  </a:lnTo>
                  <a:lnTo>
                    <a:pt x="5827" y="120000"/>
                  </a:lnTo>
                  <a:lnTo>
                    <a:pt x="120000" y="113494"/>
                  </a:lnTo>
                  <a:lnTo>
                    <a:pt x="114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Shape 192"/>
            <p:cNvSpPr/>
            <p:nvPr/>
          </p:nvSpPr>
          <p:spPr>
            <a:xfrm>
              <a:off x="416939" y="69595"/>
              <a:ext cx="79499" cy="148200"/>
            </a:xfrm>
            <a:custGeom>
              <a:pathLst>
                <a:path extrusionOk="0" h="120000" w="120000">
                  <a:moveTo>
                    <a:pt x="108955" y="0"/>
                  </a:moveTo>
                  <a:lnTo>
                    <a:pt x="67016" y="1233"/>
                  </a:lnTo>
                  <a:lnTo>
                    <a:pt x="73911" y="72466"/>
                  </a:lnTo>
                  <a:lnTo>
                    <a:pt x="74277" y="80488"/>
                  </a:lnTo>
                  <a:lnTo>
                    <a:pt x="36766" y="117222"/>
                  </a:lnTo>
                  <a:lnTo>
                    <a:pt x="0" y="120000"/>
                  </a:lnTo>
                  <a:lnTo>
                    <a:pt x="74511" y="120000"/>
                  </a:lnTo>
                  <a:lnTo>
                    <a:pt x="82338" y="114538"/>
                  </a:lnTo>
                  <a:lnTo>
                    <a:pt x="120000" y="114538"/>
                  </a:lnTo>
                  <a:lnTo>
                    <a:pt x="108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528966" y="60196"/>
              <a:ext cx="127500" cy="171599"/>
            </a:xfrm>
            <a:custGeom>
              <a:pathLst>
                <a:path extrusionOk="0" h="120000" w="120000">
                  <a:moveTo>
                    <a:pt x="66183" y="0"/>
                  </a:moveTo>
                  <a:lnTo>
                    <a:pt x="29861" y="8350"/>
                  </a:lnTo>
                  <a:lnTo>
                    <a:pt x="6083" y="30300"/>
                  </a:lnTo>
                  <a:lnTo>
                    <a:pt x="0" y="54122"/>
                  </a:lnTo>
                  <a:lnTo>
                    <a:pt x="105" y="63172"/>
                  </a:lnTo>
                  <a:lnTo>
                    <a:pt x="13450" y="98366"/>
                  </a:lnTo>
                  <a:lnTo>
                    <a:pt x="45677" y="117261"/>
                  </a:lnTo>
                  <a:lnTo>
                    <a:pt x="74544" y="120000"/>
                  </a:lnTo>
                  <a:lnTo>
                    <a:pt x="86638" y="118827"/>
                  </a:lnTo>
                  <a:lnTo>
                    <a:pt x="97650" y="116294"/>
                  </a:lnTo>
                  <a:lnTo>
                    <a:pt x="107561" y="112400"/>
                  </a:lnTo>
                  <a:lnTo>
                    <a:pt x="116361" y="107144"/>
                  </a:lnTo>
                  <a:lnTo>
                    <a:pt x="120000" y="104005"/>
                  </a:lnTo>
                  <a:lnTo>
                    <a:pt x="73111" y="104005"/>
                  </a:lnTo>
                  <a:lnTo>
                    <a:pt x="63927" y="103705"/>
                  </a:lnTo>
                  <a:lnTo>
                    <a:pt x="31366" y="81427"/>
                  </a:lnTo>
                  <a:lnTo>
                    <a:pt x="26988" y="61572"/>
                  </a:lnTo>
                  <a:lnTo>
                    <a:pt x="27011" y="50911"/>
                  </a:lnTo>
                  <a:lnTo>
                    <a:pt x="43244" y="22838"/>
                  </a:lnTo>
                  <a:lnTo>
                    <a:pt x="68333" y="15905"/>
                  </a:lnTo>
                  <a:lnTo>
                    <a:pt x="118983" y="15905"/>
                  </a:lnTo>
                  <a:lnTo>
                    <a:pt x="115661" y="12750"/>
                  </a:lnTo>
                  <a:lnTo>
                    <a:pt x="108000" y="7816"/>
                  </a:lnTo>
                  <a:lnTo>
                    <a:pt x="99150" y="4022"/>
                  </a:lnTo>
                  <a:lnTo>
                    <a:pt x="89244" y="1444"/>
                  </a:lnTo>
                  <a:lnTo>
                    <a:pt x="78261" y="100"/>
                  </a:lnTo>
                  <a:lnTo>
                    <a:pt x="66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606677" y="165746"/>
              <a:ext cx="66599" cy="43199"/>
            </a:xfrm>
            <a:custGeom>
              <a:pathLst>
                <a:path extrusionOk="0" h="120000" w="120000">
                  <a:moveTo>
                    <a:pt x="70400" y="0"/>
                  </a:moveTo>
                  <a:lnTo>
                    <a:pt x="38155" y="101133"/>
                  </a:lnTo>
                  <a:lnTo>
                    <a:pt x="0" y="120000"/>
                  </a:lnTo>
                  <a:lnTo>
                    <a:pt x="89700" y="120000"/>
                  </a:lnTo>
                  <a:lnTo>
                    <a:pt x="97016" y="106866"/>
                  </a:lnTo>
                  <a:lnTo>
                    <a:pt x="107972" y="77233"/>
                  </a:lnTo>
                  <a:lnTo>
                    <a:pt x="115627" y="43577"/>
                  </a:lnTo>
                  <a:lnTo>
                    <a:pt x="120000" y="5905"/>
                  </a:lnTo>
                  <a:lnTo>
                    <a:pt x="7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601599" y="82929"/>
              <a:ext cx="65999" cy="31499"/>
            </a:xfrm>
            <a:custGeom>
              <a:pathLst>
                <a:path extrusionOk="0" h="120000" w="120000">
                  <a:moveTo>
                    <a:pt x="97827" y="0"/>
                  </a:moveTo>
                  <a:lnTo>
                    <a:pt x="0" y="0"/>
                  </a:lnTo>
                  <a:lnTo>
                    <a:pt x="12238" y="633"/>
                  </a:lnTo>
                  <a:lnTo>
                    <a:pt x="23655" y="5405"/>
                  </a:lnTo>
                  <a:lnTo>
                    <a:pt x="71077" y="120000"/>
                  </a:lnTo>
                  <a:lnTo>
                    <a:pt x="120000" y="98138"/>
                  </a:lnTo>
                  <a:lnTo>
                    <a:pt x="113122" y="53966"/>
                  </a:lnTo>
                  <a:lnTo>
                    <a:pt x="103588" y="15488"/>
                  </a:lnTo>
                  <a:lnTo>
                    <a:pt x="978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697737" y="80390"/>
              <a:ext cx="67199" cy="143099"/>
            </a:xfrm>
            <a:custGeom>
              <a:pathLst>
                <a:path extrusionOk="0" h="120000" w="120000">
                  <a:moveTo>
                    <a:pt x="49583" y="0"/>
                  </a:moveTo>
                  <a:lnTo>
                    <a:pt x="0" y="0"/>
                  </a:lnTo>
                  <a:lnTo>
                    <a:pt x="8855" y="79227"/>
                  </a:lnTo>
                  <a:lnTo>
                    <a:pt x="22455" y="110783"/>
                  </a:lnTo>
                  <a:lnTo>
                    <a:pt x="64422" y="120000"/>
                  </a:lnTo>
                  <a:lnTo>
                    <a:pt x="93683" y="119277"/>
                  </a:lnTo>
                  <a:lnTo>
                    <a:pt x="106161" y="118277"/>
                  </a:lnTo>
                  <a:lnTo>
                    <a:pt x="120000" y="116550"/>
                  </a:lnTo>
                  <a:lnTo>
                    <a:pt x="111227" y="97755"/>
                  </a:lnTo>
                  <a:lnTo>
                    <a:pt x="81433" y="97755"/>
                  </a:lnTo>
                  <a:lnTo>
                    <a:pt x="75538" y="97344"/>
                  </a:lnTo>
                  <a:lnTo>
                    <a:pt x="58516" y="79155"/>
                  </a:lnTo>
                  <a:lnTo>
                    <a:pt x="49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676147" y="0"/>
              <a:ext cx="77099" cy="81600"/>
            </a:xfrm>
            <a:custGeom>
              <a:pathLst>
                <a:path extrusionOk="0" h="120000" w="120000">
                  <a:moveTo>
                    <a:pt x="70066" y="0"/>
                  </a:moveTo>
                  <a:lnTo>
                    <a:pt x="28422" y="26727"/>
                  </a:lnTo>
                  <a:lnTo>
                    <a:pt x="31777" y="86538"/>
                  </a:lnTo>
                  <a:lnTo>
                    <a:pt x="0" y="88038"/>
                  </a:lnTo>
                  <a:lnTo>
                    <a:pt x="1772" y="120000"/>
                  </a:lnTo>
                  <a:lnTo>
                    <a:pt x="33555" y="118316"/>
                  </a:lnTo>
                  <a:lnTo>
                    <a:pt x="76694" y="118316"/>
                  </a:lnTo>
                  <a:lnTo>
                    <a:pt x="76577" y="116261"/>
                  </a:lnTo>
                  <a:lnTo>
                    <a:pt x="120000" y="114016"/>
                  </a:lnTo>
                  <a:lnTo>
                    <a:pt x="118338" y="84300"/>
                  </a:lnTo>
                  <a:lnTo>
                    <a:pt x="74800" y="84300"/>
                  </a:lnTo>
                  <a:lnTo>
                    <a:pt x="70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779145" y="52957"/>
              <a:ext cx="110400" cy="166500"/>
            </a:xfrm>
            <a:custGeom>
              <a:pathLst>
                <a:path extrusionOk="0" h="120000" w="120000">
                  <a:moveTo>
                    <a:pt x="30238" y="0"/>
                  </a:moveTo>
                  <a:lnTo>
                    <a:pt x="0" y="1100"/>
                  </a:lnTo>
                  <a:lnTo>
                    <a:pt x="5800" y="74444"/>
                  </a:lnTo>
                  <a:lnTo>
                    <a:pt x="6394" y="80388"/>
                  </a:lnTo>
                  <a:lnTo>
                    <a:pt x="19605" y="107611"/>
                  </a:lnTo>
                  <a:lnTo>
                    <a:pt x="62794" y="120000"/>
                  </a:lnTo>
                  <a:lnTo>
                    <a:pt x="70561" y="119983"/>
                  </a:lnTo>
                  <a:lnTo>
                    <a:pt x="87438" y="118133"/>
                  </a:lnTo>
                  <a:lnTo>
                    <a:pt x="102250" y="113850"/>
                  </a:lnTo>
                  <a:lnTo>
                    <a:pt x="114988" y="107122"/>
                  </a:lnTo>
                  <a:lnTo>
                    <a:pt x="120000" y="102811"/>
                  </a:lnTo>
                  <a:lnTo>
                    <a:pt x="66138" y="102811"/>
                  </a:lnTo>
                  <a:lnTo>
                    <a:pt x="58411" y="101566"/>
                  </a:lnTo>
                  <a:lnTo>
                    <a:pt x="36161" y="72872"/>
                  </a:lnTo>
                  <a:lnTo>
                    <a:pt x="35488" y="65655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894713" y="188809"/>
              <a:ext cx="26100" cy="24000"/>
            </a:xfrm>
            <a:custGeom>
              <a:pathLst>
                <a:path extrusionOk="0" h="120000" w="120000">
                  <a:moveTo>
                    <a:pt x="114494" y="0"/>
                  </a:moveTo>
                  <a:lnTo>
                    <a:pt x="0" y="0"/>
                  </a:lnTo>
                  <a:lnTo>
                    <a:pt x="5827" y="120000"/>
                  </a:lnTo>
                  <a:lnTo>
                    <a:pt x="120000" y="113494"/>
                  </a:lnTo>
                  <a:lnTo>
                    <a:pt x="1144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839976" y="47497"/>
              <a:ext cx="79799" cy="148200"/>
            </a:xfrm>
            <a:custGeom>
              <a:pathLst>
                <a:path extrusionOk="0" h="120000" w="120000">
                  <a:moveTo>
                    <a:pt x="108805" y="0"/>
                  </a:moveTo>
                  <a:lnTo>
                    <a:pt x="66927" y="1133"/>
                  </a:lnTo>
                  <a:lnTo>
                    <a:pt x="73811" y="72466"/>
                  </a:lnTo>
                  <a:lnTo>
                    <a:pt x="74177" y="80472"/>
                  </a:lnTo>
                  <a:lnTo>
                    <a:pt x="47422" y="113444"/>
                  </a:lnTo>
                  <a:lnTo>
                    <a:pt x="36905" y="117222"/>
                  </a:lnTo>
                  <a:lnTo>
                    <a:pt x="25238" y="119288"/>
                  </a:lnTo>
                  <a:lnTo>
                    <a:pt x="0" y="120000"/>
                  </a:lnTo>
                  <a:lnTo>
                    <a:pt x="74583" y="120000"/>
                  </a:lnTo>
                  <a:lnTo>
                    <a:pt x="82416" y="114533"/>
                  </a:lnTo>
                  <a:lnTo>
                    <a:pt x="120000" y="114533"/>
                  </a:lnTo>
                  <a:lnTo>
                    <a:pt x="108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956054" y="43814"/>
              <a:ext cx="51300" cy="165599"/>
            </a:xfrm>
            <a:custGeom>
              <a:pathLst>
                <a:path extrusionOk="0" h="120000" w="120000">
                  <a:moveTo>
                    <a:pt x="58616" y="0"/>
                  </a:moveTo>
                  <a:lnTo>
                    <a:pt x="0" y="1011"/>
                  </a:lnTo>
                  <a:lnTo>
                    <a:pt x="19933" y="120000"/>
                  </a:lnTo>
                  <a:lnTo>
                    <a:pt x="85100" y="118950"/>
                  </a:lnTo>
                  <a:lnTo>
                    <a:pt x="74688" y="56627"/>
                  </a:lnTo>
                  <a:lnTo>
                    <a:pt x="74288" y="50383"/>
                  </a:lnTo>
                  <a:lnTo>
                    <a:pt x="103844" y="21455"/>
                  </a:lnTo>
                  <a:lnTo>
                    <a:pt x="120000" y="18050"/>
                  </a:lnTo>
                  <a:lnTo>
                    <a:pt x="61594" y="18050"/>
                  </a:lnTo>
                  <a:lnTo>
                    <a:pt x="586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1023365" y="63053"/>
              <a:ext cx="15600" cy="12599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0" y="0"/>
                  </a:lnTo>
                  <a:lnTo>
                    <a:pt x="53172" y="38050"/>
                  </a:lnTo>
                  <a:lnTo>
                    <a:pt x="107322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982345" y="38226"/>
              <a:ext cx="62999" cy="30600"/>
            </a:xfrm>
            <a:custGeom>
              <a:pathLst>
                <a:path extrusionOk="0" h="120000" w="120000">
                  <a:moveTo>
                    <a:pt x="64705" y="0"/>
                  </a:moveTo>
                  <a:lnTo>
                    <a:pt x="0" y="120000"/>
                  </a:lnTo>
                  <a:lnTo>
                    <a:pt x="47394" y="120000"/>
                  </a:lnTo>
                  <a:lnTo>
                    <a:pt x="53361" y="115000"/>
                  </a:lnTo>
                  <a:lnTo>
                    <a:pt x="64950" y="113500"/>
                  </a:lnTo>
                  <a:lnTo>
                    <a:pt x="77988" y="112500"/>
                  </a:lnTo>
                  <a:lnTo>
                    <a:pt x="107416" y="112500"/>
                  </a:lnTo>
                  <a:lnTo>
                    <a:pt x="120000" y="29500"/>
                  </a:lnTo>
                  <a:lnTo>
                    <a:pt x="105827" y="15611"/>
                  </a:lnTo>
                  <a:lnTo>
                    <a:pt x="91900" y="6127"/>
                  </a:lnTo>
                  <a:lnTo>
                    <a:pt x="78205" y="955"/>
                  </a:lnTo>
                  <a:lnTo>
                    <a:pt x="64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1056386" y="32383"/>
              <a:ext cx="151500" cy="171599"/>
            </a:xfrm>
            <a:custGeom>
              <a:pathLst>
                <a:path extrusionOk="0" h="120000" w="120000">
                  <a:moveTo>
                    <a:pt x="57133" y="0"/>
                  </a:moveTo>
                  <a:lnTo>
                    <a:pt x="22916" y="10622"/>
                  </a:lnTo>
                  <a:lnTo>
                    <a:pt x="2727" y="37888"/>
                  </a:lnTo>
                  <a:lnTo>
                    <a:pt x="0" y="63800"/>
                  </a:lnTo>
                  <a:lnTo>
                    <a:pt x="1827" y="76972"/>
                  </a:lnTo>
                  <a:lnTo>
                    <a:pt x="19311" y="106583"/>
                  </a:lnTo>
                  <a:lnTo>
                    <a:pt x="51900" y="119661"/>
                  </a:lnTo>
                  <a:lnTo>
                    <a:pt x="65483" y="120000"/>
                  </a:lnTo>
                  <a:lnTo>
                    <a:pt x="76266" y="118894"/>
                  </a:lnTo>
                  <a:lnTo>
                    <a:pt x="85977" y="116616"/>
                  </a:lnTo>
                  <a:lnTo>
                    <a:pt x="94594" y="113166"/>
                  </a:lnTo>
                  <a:lnTo>
                    <a:pt x="102094" y="108544"/>
                  </a:lnTo>
                  <a:lnTo>
                    <a:pt x="107238" y="103994"/>
                  </a:lnTo>
                  <a:lnTo>
                    <a:pt x="64677" y="103994"/>
                  </a:lnTo>
                  <a:lnTo>
                    <a:pt x="56833" y="103727"/>
                  </a:lnTo>
                  <a:lnTo>
                    <a:pt x="27711" y="83305"/>
                  </a:lnTo>
                  <a:lnTo>
                    <a:pt x="23033" y="66733"/>
                  </a:lnTo>
                  <a:lnTo>
                    <a:pt x="120000" y="62288"/>
                  </a:lnTo>
                  <a:lnTo>
                    <a:pt x="119900" y="58200"/>
                  </a:lnTo>
                  <a:lnTo>
                    <a:pt x="119800" y="57044"/>
                  </a:lnTo>
                  <a:lnTo>
                    <a:pt x="118944" y="50738"/>
                  </a:lnTo>
                  <a:lnTo>
                    <a:pt x="23338" y="50738"/>
                  </a:lnTo>
                  <a:lnTo>
                    <a:pt x="24016" y="43544"/>
                  </a:lnTo>
                  <a:lnTo>
                    <a:pt x="44494" y="18905"/>
                  </a:lnTo>
                  <a:lnTo>
                    <a:pt x="58338" y="15994"/>
                  </a:lnTo>
                  <a:lnTo>
                    <a:pt x="102772" y="15994"/>
                  </a:lnTo>
                  <a:lnTo>
                    <a:pt x="100688" y="13772"/>
                  </a:lnTo>
                  <a:lnTo>
                    <a:pt x="91405" y="7311"/>
                  </a:lnTo>
                  <a:lnTo>
                    <a:pt x="81061" y="2855"/>
                  </a:lnTo>
                  <a:lnTo>
                    <a:pt x="69638" y="416"/>
                  </a:lnTo>
                  <a:lnTo>
                    <a:pt x="57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1138046" y="145032"/>
              <a:ext cx="70499" cy="36000"/>
            </a:xfrm>
            <a:custGeom>
              <a:pathLst>
                <a:path extrusionOk="0" h="120000" w="120000">
                  <a:moveTo>
                    <a:pt x="70705" y="0"/>
                  </a:moveTo>
                  <a:lnTo>
                    <a:pt x="23944" y="110805"/>
                  </a:lnTo>
                  <a:lnTo>
                    <a:pt x="0" y="120000"/>
                  </a:lnTo>
                  <a:lnTo>
                    <a:pt x="91488" y="120000"/>
                  </a:lnTo>
                  <a:lnTo>
                    <a:pt x="94216" y="114650"/>
                  </a:lnTo>
                  <a:lnTo>
                    <a:pt x="105405" y="83166"/>
                  </a:lnTo>
                  <a:lnTo>
                    <a:pt x="114000" y="47211"/>
                  </a:lnTo>
                  <a:lnTo>
                    <a:pt x="120000" y="6772"/>
                  </a:lnTo>
                  <a:lnTo>
                    <a:pt x="70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62101" y="55242"/>
              <a:ext cx="1144500" cy="169499"/>
            </a:xfrm>
            <a:custGeom>
              <a:pathLst>
                <a:path extrusionOk="0" h="120000" w="120000">
                  <a:moveTo>
                    <a:pt x="5961" y="39650"/>
                  </a:moveTo>
                  <a:lnTo>
                    <a:pt x="0" y="39650"/>
                  </a:lnTo>
                  <a:lnTo>
                    <a:pt x="805" y="39666"/>
                  </a:lnTo>
                  <a:lnTo>
                    <a:pt x="1516" y="40372"/>
                  </a:lnTo>
                  <a:lnTo>
                    <a:pt x="3900" y="57366"/>
                  </a:lnTo>
                  <a:lnTo>
                    <a:pt x="6738" y="53677"/>
                  </a:lnTo>
                  <a:lnTo>
                    <a:pt x="6527" y="48372"/>
                  </a:lnTo>
                  <a:lnTo>
                    <a:pt x="6272" y="43722"/>
                  </a:lnTo>
                  <a:lnTo>
                    <a:pt x="5961" y="39650"/>
                  </a:lnTo>
                  <a:close/>
                  <a:moveTo>
                    <a:pt x="72361" y="450"/>
                  </a:moveTo>
                  <a:lnTo>
                    <a:pt x="69433" y="1438"/>
                  </a:lnTo>
                  <a:lnTo>
                    <a:pt x="72366" y="1438"/>
                  </a:lnTo>
                  <a:lnTo>
                    <a:pt x="72361" y="450"/>
                  </a:lnTo>
                  <a:close/>
                  <a:moveTo>
                    <a:pt x="16988" y="20050"/>
                  </a:moveTo>
                  <a:lnTo>
                    <a:pt x="14061" y="21038"/>
                  </a:lnTo>
                  <a:lnTo>
                    <a:pt x="17000" y="21038"/>
                  </a:lnTo>
                  <a:lnTo>
                    <a:pt x="16988" y="20050"/>
                  </a:lnTo>
                  <a:close/>
                  <a:moveTo>
                    <a:pt x="17750" y="118622"/>
                  </a:moveTo>
                  <a:lnTo>
                    <a:pt x="17233" y="119327"/>
                  </a:lnTo>
                  <a:lnTo>
                    <a:pt x="16805" y="119727"/>
                  </a:lnTo>
                  <a:lnTo>
                    <a:pt x="16044" y="120000"/>
                  </a:lnTo>
                  <a:lnTo>
                    <a:pt x="17794" y="120000"/>
                  </a:lnTo>
                  <a:lnTo>
                    <a:pt x="17750" y="118622"/>
                  </a:lnTo>
                  <a:close/>
                  <a:moveTo>
                    <a:pt x="73133" y="99033"/>
                  </a:moveTo>
                  <a:lnTo>
                    <a:pt x="72600" y="99722"/>
                  </a:lnTo>
                  <a:lnTo>
                    <a:pt x="72172" y="100138"/>
                  </a:lnTo>
                  <a:lnTo>
                    <a:pt x="71427" y="100400"/>
                  </a:lnTo>
                  <a:lnTo>
                    <a:pt x="73177" y="100400"/>
                  </a:lnTo>
                  <a:lnTo>
                    <a:pt x="73133" y="99033"/>
                  </a:lnTo>
                  <a:close/>
                  <a:moveTo>
                    <a:pt x="117861" y="0"/>
                  </a:moveTo>
                  <a:lnTo>
                    <a:pt x="111977" y="0"/>
                  </a:lnTo>
                  <a:lnTo>
                    <a:pt x="113038" y="338"/>
                  </a:lnTo>
                  <a:lnTo>
                    <a:pt x="114011" y="2150"/>
                  </a:lnTo>
                  <a:lnTo>
                    <a:pt x="116755" y="24927"/>
                  </a:lnTo>
                  <a:lnTo>
                    <a:pt x="116955" y="31738"/>
                  </a:lnTo>
                  <a:lnTo>
                    <a:pt x="107344" y="35155"/>
                  </a:lnTo>
                  <a:lnTo>
                    <a:pt x="120000" y="35155"/>
                  </a:lnTo>
                  <a:lnTo>
                    <a:pt x="119872" y="28022"/>
                  </a:lnTo>
                  <a:lnTo>
                    <a:pt x="119372" y="16205"/>
                  </a:lnTo>
                  <a:lnTo>
                    <a:pt x="118605" y="6094"/>
                  </a:lnTo>
                  <a:lnTo>
                    <a:pt x="1178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7" name="Shape 207"/>
          <p:cNvGrpSpPr/>
          <p:nvPr/>
        </p:nvGrpSpPr>
        <p:grpSpPr>
          <a:xfrm>
            <a:off x="5883653" y="5471539"/>
            <a:ext cx="1026170" cy="247813"/>
            <a:chOff x="0" y="0"/>
            <a:chExt cx="1026170" cy="247813"/>
          </a:xfrm>
        </p:grpSpPr>
        <p:sp>
          <p:nvSpPr>
            <p:cNvPr id="208" name="Shape 208"/>
            <p:cNvSpPr/>
            <p:nvPr/>
          </p:nvSpPr>
          <p:spPr>
            <a:xfrm>
              <a:off x="0" y="28573"/>
              <a:ext cx="129000" cy="171599"/>
            </a:xfrm>
            <a:custGeom>
              <a:pathLst>
                <a:path extrusionOk="0" h="120000" w="120000">
                  <a:moveTo>
                    <a:pt x="73744" y="0"/>
                  </a:moveTo>
                  <a:lnTo>
                    <a:pt x="36872" y="5594"/>
                  </a:lnTo>
                  <a:lnTo>
                    <a:pt x="10400" y="25488"/>
                  </a:lnTo>
                  <a:lnTo>
                    <a:pt x="0" y="57722"/>
                  </a:lnTo>
                  <a:lnTo>
                    <a:pt x="200" y="71305"/>
                  </a:lnTo>
                  <a:lnTo>
                    <a:pt x="15955" y="102611"/>
                  </a:lnTo>
                  <a:lnTo>
                    <a:pt x="50388" y="118450"/>
                  </a:lnTo>
                  <a:lnTo>
                    <a:pt x="65233" y="120000"/>
                  </a:lnTo>
                  <a:lnTo>
                    <a:pt x="77355" y="119772"/>
                  </a:lnTo>
                  <a:lnTo>
                    <a:pt x="116494" y="104655"/>
                  </a:lnTo>
                  <a:lnTo>
                    <a:pt x="117133" y="103988"/>
                  </a:lnTo>
                  <a:lnTo>
                    <a:pt x="66061" y="103988"/>
                  </a:lnTo>
                  <a:lnTo>
                    <a:pt x="57066" y="102977"/>
                  </a:lnTo>
                  <a:lnTo>
                    <a:pt x="28172" y="78305"/>
                  </a:lnTo>
                  <a:lnTo>
                    <a:pt x="26588" y="69033"/>
                  </a:lnTo>
                  <a:lnTo>
                    <a:pt x="26666" y="57722"/>
                  </a:lnTo>
                  <a:lnTo>
                    <a:pt x="35366" y="31194"/>
                  </a:lnTo>
                  <a:lnTo>
                    <a:pt x="73622" y="16072"/>
                  </a:lnTo>
                  <a:lnTo>
                    <a:pt x="120000" y="16072"/>
                  </a:lnTo>
                  <a:lnTo>
                    <a:pt x="113805" y="11100"/>
                  </a:lnTo>
                  <a:lnTo>
                    <a:pt x="105650" y="6616"/>
                  </a:lnTo>
                  <a:lnTo>
                    <a:pt x="96255" y="3283"/>
                  </a:lnTo>
                  <a:lnTo>
                    <a:pt x="85622" y="1083"/>
                  </a:lnTo>
                  <a:lnTo>
                    <a:pt x="73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70991" y="138505"/>
              <a:ext cx="70499" cy="38700"/>
            </a:xfrm>
            <a:custGeom>
              <a:pathLst>
                <a:path extrusionOk="0" h="120000" w="120000">
                  <a:moveTo>
                    <a:pt x="73811" y="0"/>
                  </a:moveTo>
                  <a:lnTo>
                    <a:pt x="37211" y="106011"/>
                  </a:lnTo>
                  <a:lnTo>
                    <a:pt x="0" y="120000"/>
                  </a:lnTo>
                  <a:lnTo>
                    <a:pt x="93272" y="120000"/>
                  </a:lnTo>
                  <a:lnTo>
                    <a:pt x="104272" y="92138"/>
                  </a:lnTo>
                  <a:lnTo>
                    <a:pt x="113561" y="56288"/>
                  </a:lnTo>
                  <a:lnTo>
                    <a:pt x="120000" y="15400"/>
                  </a:lnTo>
                  <a:lnTo>
                    <a:pt x="73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79120" y="51560"/>
              <a:ext cx="62999" cy="35099"/>
            </a:xfrm>
            <a:custGeom>
              <a:pathLst>
                <a:path extrusionOk="0" h="120000" w="120000">
                  <a:moveTo>
                    <a:pt x="94938" y="0"/>
                  </a:moveTo>
                  <a:lnTo>
                    <a:pt x="0" y="0"/>
                  </a:lnTo>
                  <a:lnTo>
                    <a:pt x="17661" y="1733"/>
                  </a:lnTo>
                  <a:lnTo>
                    <a:pt x="32661" y="12561"/>
                  </a:lnTo>
                  <a:lnTo>
                    <a:pt x="67983" y="120000"/>
                  </a:lnTo>
                  <a:lnTo>
                    <a:pt x="120000" y="110466"/>
                  </a:lnTo>
                  <a:lnTo>
                    <a:pt x="115188" y="69922"/>
                  </a:lnTo>
                  <a:lnTo>
                    <a:pt x="107300" y="34005"/>
                  </a:lnTo>
                  <a:lnTo>
                    <a:pt x="96316" y="2638"/>
                  </a:lnTo>
                  <a:lnTo>
                    <a:pt x="94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156463" y="36955"/>
              <a:ext cx="133500" cy="171599"/>
            </a:xfrm>
            <a:custGeom>
              <a:pathLst>
                <a:path extrusionOk="0" h="120000" w="120000">
                  <a:moveTo>
                    <a:pt x="73200" y="0"/>
                  </a:moveTo>
                  <a:lnTo>
                    <a:pt x="36327" y="5661"/>
                  </a:lnTo>
                  <a:lnTo>
                    <a:pt x="7522" y="29622"/>
                  </a:lnTo>
                  <a:lnTo>
                    <a:pt x="0" y="57177"/>
                  </a:lnTo>
                  <a:lnTo>
                    <a:pt x="233" y="70911"/>
                  </a:lnTo>
                  <a:lnTo>
                    <a:pt x="16100" y="102500"/>
                  </a:lnTo>
                  <a:lnTo>
                    <a:pt x="50400" y="118433"/>
                  </a:lnTo>
                  <a:lnTo>
                    <a:pt x="65088" y="120000"/>
                  </a:lnTo>
                  <a:lnTo>
                    <a:pt x="74616" y="119944"/>
                  </a:lnTo>
                  <a:lnTo>
                    <a:pt x="109211" y="110872"/>
                  </a:lnTo>
                  <a:lnTo>
                    <a:pt x="119288" y="104000"/>
                  </a:lnTo>
                  <a:lnTo>
                    <a:pt x="66233" y="104000"/>
                  </a:lnTo>
                  <a:lnTo>
                    <a:pt x="57261" y="102944"/>
                  </a:lnTo>
                  <a:lnTo>
                    <a:pt x="30850" y="85355"/>
                  </a:lnTo>
                  <a:lnTo>
                    <a:pt x="25694" y="58222"/>
                  </a:lnTo>
                  <a:lnTo>
                    <a:pt x="27127" y="47927"/>
                  </a:lnTo>
                  <a:lnTo>
                    <a:pt x="47183" y="21250"/>
                  </a:lnTo>
                  <a:lnTo>
                    <a:pt x="72172" y="16077"/>
                  </a:lnTo>
                  <a:lnTo>
                    <a:pt x="120000" y="16077"/>
                  </a:lnTo>
                  <a:lnTo>
                    <a:pt x="112044" y="10305"/>
                  </a:lnTo>
                  <a:lnTo>
                    <a:pt x="100616" y="4983"/>
                  </a:lnTo>
                  <a:lnTo>
                    <a:pt x="87672" y="1550"/>
                  </a:lnTo>
                  <a:lnTo>
                    <a:pt x="7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230122" y="59942"/>
              <a:ext cx="80399" cy="125700"/>
            </a:xfrm>
            <a:custGeom>
              <a:pathLst>
                <a:path extrusionOk="0" h="120000" w="120000">
                  <a:moveTo>
                    <a:pt x="89400" y="0"/>
                  </a:moveTo>
                  <a:lnTo>
                    <a:pt x="9872" y="0"/>
                  </a:lnTo>
                  <a:lnTo>
                    <a:pt x="24461" y="1455"/>
                  </a:lnTo>
                  <a:lnTo>
                    <a:pt x="37711" y="4727"/>
                  </a:lnTo>
                  <a:lnTo>
                    <a:pt x="73966" y="35794"/>
                  </a:lnTo>
                  <a:lnTo>
                    <a:pt x="77066" y="61572"/>
                  </a:lnTo>
                  <a:lnTo>
                    <a:pt x="74600" y="75855"/>
                  </a:lnTo>
                  <a:lnTo>
                    <a:pt x="41250" y="112888"/>
                  </a:lnTo>
                  <a:lnTo>
                    <a:pt x="0" y="120000"/>
                  </a:lnTo>
                  <a:lnTo>
                    <a:pt x="88216" y="120000"/>
                  </a:lnTo>
                  <a:lnTo>
                    <a:pt x="117900" y="75855"/>
                  </a:lnTo>
                  <a:lnTo>
                    <a:pt x="120000" y="61572"/>
                  </a:lnTo>
                  <a:lnTo>
                    <a:pt x="119361" y="43822"/>
                  </a:lnTo>
                  <a:lnTo>
                    <a:pt x="114588" y="27988"/>
                  </a:lnTo>
                  <a:lnTo>
                    <a:pt x="105688" y="14038"/>
                  </a:lnTo>
                  <a:lnTo>
                    <a:pt x="92655" y="1938"/>
                  </a:lnTo>
                  <a:lnTo>
                    <a:pt x="89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17956" y="70610"/>
              <a:ext cx="60299" cy="146999"/>
            </a:xfrm>
            <a:custGeom>
              <a:pathLst>
                <a:path extrusionOk="0" h="120000" w="120000">
                  <a:moveTo>
                    <a:pt x="106544" y="0"/>
                  </a:moveTo>
                  <a:lnTo>
                    <a:pt x="0" y="0"/>
                  </a:lnTo>
                  <a:lnTo>
                    <a:pt x="14683" y="311"/>
                  </a:lnTo>
                  <a:lnTo>
                    <a:pt x="27594" y="1866"/>
                  </a:lnTo>
                  <a:lnTo>
                    <a:pt x="63877" y="30738"/>
                  </a:lnTo>
                  <a:lnTo>
                    <a:pt x="63500" y="37577"/>
                  </a:lnTo>
                  <a:lnTo>
                    <a:pt x="53166" y="118805"/>
                  </a:lnTo>
                  <a:lnTo>
                    <a:pt x="108611" y="120000"/>
                  </a:lnTo>
                  <a:lnTo>
                    <a:pt x="119027" y="37233"/>
                  </a:lnTo>
                  <a:lnTo>
                    <a:pt x="119755" y="30738"/>
                  </a:lnTo>
                  <a:lnTo>
                    <a:pt x="120000" y="24166"/>
                  </a:lnTo>
                  <a:lnTo>
                    <a:pt x="119627" y="19227"/>
                  </a:lnTo>
                  <a:lnTo>
                    <a:pt x="118738" y="15455"/>
                  </a:lnTo>
                  <a:lnTo>
                    <a:pt x="116455" y="8816"/>
                  </a:lnTo>
                  <a:lnTo>
                    <a:pt x="111394" y="3111"/>
                  </a:lnTo>
                  <a:lnTo>
                    <a:pt x="106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338962" y="46354"/>
              <a:ext cx="69000" cy="165599"/>
            </a:xfrm>
            <a:custGeom>
              <a:pathLst>
                <a:path extrusionOk="0" h="120000" w="120000">
                  <a:moveTo>
                    <a:pt x="14994" y="0"/>
                  </a:moveTo>
                  <a:lnTo>
                    <a:pt x="0" y="118950"/>
                  </a:lnTo>
                  <a:lnTo>
                    <a:pt x="48294" y="120000"/>
                  </a:lnTo>
                  <a:lnTo>
                    <a:pt x="56450" y="55061"/>
                  </a:lnTo>
                  <a:lnTo>
                    <a:pt x="59155" y="44838"/>
                  </a:lnTo>
                  <a:lnTo>
                    <a:pt x="95111" y="21233"/>
                  </a:lnTo>
                  <a:lnTo>
                    <a:pt x="120000" y="17938"/>
                  </a:lnTo>
                  <a:lnTo>
                    <a:pt x="56450" y="17938"/>
                  </a:lnTo>
                  <a:lnTo>
                    <a:pt x="58438" y="1011"/>
                  </a:lnTo>
                  <a:lnTo>
                    <a:pt x="14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371473" y="46735"/>
              <a:ext cx="99900" cy="24300"/>
            </a:xfrm>
            <a:custGeom>
              <a:pathLst>
                <a:path extrusionOk="0" h="120000" w="120000">
                  <a:moveTo>
                    <a:pt x="64355" y="0"/>
                  </a:moveTo>
                  <a:lnTo>
                    <a:pt x="44972" y="4333"/>
                  </a:lnTo>
                  <a:lnTo>
                    <a:pt x="27772" y="25777"/>
                  </a:lnTo>
                  <a:lnTo>
                    <a:pt x="12777" y="64333"/>
                  </a:lnTo>
                  <a:lnTo>
                    <a:pt x="0" y="120000"/>
                  </a:lnTo>
                  <a:lnTo>
                    <a:pt x="43950" y="120000"/>
                  </a:lnTo>
                  <a:lnTo>
                    <a:pt x="45494" y="118683"/>
                  </a:lnTo>
                  <a:lnTo>
                    <a:pt x="55816" y="117500"/>
                  </a:lnTo>
                  <a:lnTo>
                    <a:pt x="120000" y="117500"/>
                  </a:lnTo>
                  <a:lnTo>
                    <a:pt x="113772" y="77500"/>
                  </a:lnTo>
                  <a:lnTo>
                    <a:pt x="73077" y="3505"/>
                  </a:lnTo>
                  <a:lnTo>
                    <a:pt x="64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>
              <a:off x="507745" y="0"/>
              <a:ext cx="77099" cy="224700"/>
            </a:xfrm>
            <a:custGeom>
              <a:pathLst>
                <a:path extrusionOk="0" h="120000" w="120000">
                  <a:moveTo>
                    <a:pt x="81250" y="0"/>
                  </a:moveTo>
                  <a:lnTo>
                    <a:pt x="36772" y="8144"/>
                  </a:lnTo>
                  <a:lnTo>
                    <a:pt x="33411" y="29855"/>
                  </a:lnTo>
                  <a:lnTo>
                    <a:pt x="1694" y="29855"/>
                  </a:lnTo>
                  <a:lnTo>
                    <a:pt x="0" y="40850"/>
                  </a:lnTo>
                  <a:lnTo>
                    <a:pt x="31633" y="41461"/>
                  </a:lnTo>
                  <a:lnTo>
                    <a:pt x="23922" y="91900"/>
                  </a:lnTo>
                  <a:lnTo>
                    <a:pt x="23433" y="97744"/>
                  </a:lnTo>
                  <a:lnTo>
                    <a:pt x="23672" y="103000"/>
                  </a:lnTo>
                  <a:lnTo>
                    <a:pt x="24755" y="106838"/>
                  </a:lnTo>
                  <a:lnTo>
                    <a:pt x="26688" y="109544"/>
                  </a:lnTo>
                  <a:lnTo>
                    <a:pt x="29655" y="112388"/>
                  </a:lnTo>
                  <a:lnTo>
                    <a:pt x="35388" y="114738"/>
                  </a:lnTo>
                  <a:lnTo>
                    <a:pt x="43888" y="116605"/>
                  </a:lnTo>
                  <a:lnTo>
                    <a:pt x="52188" y="118466"/>
                  </a:lnTo>
                  <a:lnTo>
                    <a:pt x="64250" y="119538"/>
                  </a:lnTo>
                  <a:lnTo>
                    <a:pt x="89755" y="120000"/>
                  </a:lnTo>
                  <a:lnTo>
                    <a:pt x="100627" y="119755"/>
                  </a:lnTo>
                  <a:lnTo>
                    <a:pt x="113083" y="119088"/>
                  </a:lnTo>
                  <a:lnTo>
                    <a:pt x="108838" y="106172"/>
                  </a:lnTo>
                  <a:lnTo>
                    <a:pt x="94500" y="106172"/>
                  </a:lnTo>
                  <a:lnTo>
                    <a:pt x="83227" y="105966"/>
                  </a:lnTo>
                  <a:lnTo>
                    <a:pt x="66227" y="97744"/>
                  </a:lnTo>
                  <a:lnTo>
                    <a:pt x="67016" y="93505"/>
                  </a:lnTo>
                  <a:lnTo>
                    <a:pt x="74727" y="42205"/>
                  </a:lnTo>
                  <a:lnTo>
                    <a:pt x="118527" y="42205"/>
                  </a:lnTo>
                  <a:lnTo>
                    <a:pt x="120000" y="31416"/>
                  </a:lnTo>
                  <a:lnTo>
                    <a:pt x="76505" y="30672"/>
                  </a:lnTo>
                  <a:lnTo>
                    <a:pt x="76633" y="29855"/>
                  </a:lnTo>
                  <a:lnTo>
                    <a:pt x="33411" y="29855"/>
                  </a:lnTo>
                  <a:lnTo>
                    <a:pt x="1777" y="29311"/>
                  </a:lnTo>
                  <a:lnTo>
                    <a:pt x="76716" y="29311"/>
                  </a:lnTo>
                  <a:lnTo>
                    <a:pt x="81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598804" y="60070"/>
              <a:ext cx="151200" cy="171599"/>
            </a:xfrm>
            <a:custGeom>
              <a:pathLst>
                <a:path extrusionOk="0" h="120000" w="120000">
                  <a:moveTo>
                    <a:pt x="64355" y="0"/>
                  </a:moveTo>
                  <a:lnTo>
                    <a:pt x="29077" y="7416"/>
                  </a:lnTo>
                  <a:lnTo>
                    <a:pt x="5727" y="32655"/>
                  </a:lnTo>
                  <a:lnTo>
                    <a:pt x="0" y="58150"/>
                  </a:lnTo>
                  <a:lnTo>
                    <a:pt x="261" y="71405"/>
                  </a:lnTo>
                  <a:lnTo>
                    <a:pt x="14100" y="102405"/>
                  </a:lnTo>
                  <a:lnTo>
                    <a:pt x="45027" y="118405"/>
                  </a:lnTo>
                  <a:lnTo>
                    <a:pt x="58516" y="120000"/>
                  </a:lnTo>
                  <a:lnTo>
                    <a:pt x="69372" y="119894"/>
                  </a:lnTo>
                  <a:lnTo>
                    <a:pt x="103388" y="106950"/>
                  </a:lnTo>
                  <a:lnTo>
                    <a:pt x="106250" y="104011"/>
                  </a:lnTo>
                  <a:lnTo>
                    <a:pt x="59522" y="104011"/>
                  </a:lnTo>
                  <a:lnTo>
                    <a:pt x="51783" y="103027"/>
                  </a:lnTo>
                  <a:lnTo>
                    <a:pt x="25177" y="80055"/>
                  </a:lnTo>
                  <a:lnTo>
                    <a:pt x="22561" y="63200"/>
                  </a:lnTo>
                  <a:lnTo>
                    <a:pt x="120000" y="63200"/>
                  </a:lnTo>
                  <a:lnTo>
                    <a:pt x="119966" y="58150"/>
                  </a:lnTo>
                  <a:lnTo>
                    <a:pt x="119833" y="50622"/>
                  </a:lnTo>
                  <a:lnTo>
                    <a:pt x="97388" y="50622"/>
                  </a:lnTo>
                  <a:lnTo>
                    <a:pt x="24672" y="47266"/>
                  </a:lnTo>
                  <a:lnTo>
                    <a:pt x="43283" y="20150"/>
                  </a:lnTo>
                  <a:lnTo>
                    <a:pt x="63650" y="16066"/>
                  </a:lnTo>
                  <a:lnTo>
                    <a:pt x="104277" y="16066"/>
                  </a:lnTo>
                  <a:lnTo>
                    <a:pt x="97650" y="10411"/>
                  </a:lnTo>
                  <a:lnTo>
                    <a:pt x="87861" y="5038"/>
                  </a:lnTo>
                  <a:lnTo>
                    <a:pt x="76761" y="1561"/>
                  </a:lnTo>
                  <a:lnTo>
                    <a:pt x="64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>
              <a:off x="859280" y="93725"/>
              <a:ext cx="60299" cy="146999"/>
            </a:xfrm>
            <a:custGeom>
              <a:pathLst>
                <a:path extrusionOk="0" h="120000" w="120000">
                  <a:moveTo>
                    <a:pt x="106433" y="0"/>
                  </a:moveTo>
                  <a:lnTo>
                    <a:pt x="0" y="0"/>
                  </a:lnTo>
                  <a:lnTo>
                    <a:pt x="14922" y="311"/>
                  </a:lnTo>
                  <a:lnTo>
                    <a:pt x="27566" y="1972"/>
                  </a:lnTo>
                  <a:lnTo>
                    <a:pt x="63950" y="30761"/>
                  </a:lnTo>
                  <a:lnTo>
                    <a:pt x="63438" y="37583"/>
                  </a:lnTo>
                  <a:lnTo>
                    <a:pt x="53105" y="118816"/>
                  </a:lnTo>
                  <a:lnTo>
                    <a:pt x="108494" y="120000"/>
                  </a:lnTo>
                  <a:lnTo>
                    <a:pt x="119144" y="37272"/>
                  </a:lnTo>
                  <a:lnTo>
                    <a:pt x="119772" y="30761"/>
                  </a:lnTo>
                  <a:lnTo>
                    <a:pt x="120000" y="25111"/>
                  </a:lnTo>
                  <a:lnTo>
                    <a:pt x="119716" y="19211"/>
                  </a:lnTo>
                  <a:lnTo>
                    <a:pt x="118861" y="15450"/>
                  </a:lnTo>
                  <a:lnTo>
                    <a:pt x="116333" y="8916"/>
                  </a:lnTo>
                  <a:lnTo>
                    <a:pt x="111277" y="3111"/>
                  </a:lnTo>
                  <a:lnTo>
                    <a:pt x="106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780414" y="69595"/>
              <a:ext cx="69000" cy="165599"/>
            </a:xfrm>
            <a:custGeom>
              <a:pathLst>
                <a:path extrusionOk="0" h="120000" w="120000">
                  <a:moveTo>
                    <a:pt x="14800" y="0"/>
                  </a:moveTo>
                  <a:lnTo>
                    <a:pt x="0" y="118938"/>
                  </a:lnTo>
                  <a:lnTo>
                    <a:pt x="48377" y="120000"/>
                  </a:lnTo>
                  <a:lnTo>
                    <a:pt x="56555" y="55016"/>
                  </a:lnTo>
                  <a:lnTo>
                    <a:pt x="59138" y="44794"/>
                  </a:lnTo>
                  <a:lnTo>
                    <a:pt x="95061" y="21155"/>
                  </a:lnTo>
                  <a:lnTo>
                    <a:pt x="120000" y="17855"/>
                  </a:lnTo>
                  <a:lnTo>
                    <a:pt x="56333" y="17855"/>
                  </a:lnTo>
                  <a:lnTo>
                    <a:pt x="58322" y="922"/>
                  </a:lnTo>
                  <a:lnTo>
                    <a:pt x="14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812799" y="69848"/>
              <a:ext cx="99900" cy="24300"/>
            </a:xfrm>
            <a:custGeom>
              <a:pathLst>
                <a:path extrusionOk="0" h="120000" w="120000">
                  <a:moveTo>
                    <a:pt x="64355" y="0"/>
                  </a:moveTo>
                  <a:lnTo>
                    <a:pt x="44972" y="4333"/>
                  </a:lnTo>
                  <a:lnTo>
                    <a:pt x="27772" y="25777"/>
                  </a:lnTo>
                  <a:lnTo>
                    <a:pt x="12777" y="64333"/>
                  </a:lnTo>
                  <a:lnTo>
                    <a:pt x="0" y="120000"/>
                  </a:lnTo>
                  <a:lnTo>
                    <a:pt x="43950" y="120000"/>
                  </a:lnTo>
                  <a:lnTo>
                    <a:pt x="45494" y="118683"/>
                  </a:lnTo>
                  <a:lnTo>
                    <a:pt x="55816" y="117500"/>
                  </a:lnTo>
                  <a:lnTo>
                    <a:pt x="120000" y="117500"/>
                  </a:lnTo>
                  <a:lnTo>
                    <a:pt x="113772" y="77500"/>
                  </a:lnTo>
                  <a:lnTo>
                    <a:pt x="73077" y="3505"/>
                  </a:lnTo>
                  <a:lnTo>
                    <a:pt x="64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949070" y="23113"/>
              <a:ext cx="77099" cy="224700"/>
            </a:xfrm>
            <a:custGeom>
              <a:pathLst>
                <a:path extrusionOk="0" h="120000" w="120000">
                  <a:moveTo>
                    <a:pt x="81116" y="0"/>
                  </a:moveTo>
                  <a:lnTo>
                    <a:pt x="36711" y="8144"/>
                  </a:lnTo>
                  <a:lnTo>
                    <a:pt x="33550" y="29922"/>
                  </a:lnTo>
                  <a:lnTo>
                    <a:pt x="1683" y="29922"/>
                  </a:lnTo>
                  <a:lnTo>
                    <a:pt x="0" y="40844"/>
                  </a:lnTo>
                  <a:lnTo>
                    <a:pt x="31777" y="41455"/>
                  </a:lnTo>
                  <a:lnTo>
                    <a:pt x="24077" y="91905"/>
                  </a:lnTo>
                  <a:lnTo>
                    <a:pt x="23483" y="97744"/>
                  </a:lnTo>
                  <a:lnTo>
                    <a:pt x="23661" y="103005"/>
                  </a:lnTo>
                  <a:lnTo>
                    <a:pt x="24716" y="106850"/>
                  </a:lnTo>
                  <a:lnTo>
                    <a:pt x="89605" y="120000"/>
                  </a:lnTo>
                  <a:lnTo>
                    <a:pt x="100461" y="119755"/>
                  </a:lnTo>
                  <a:lnTo>
                    <a:pt x="112894" y="119088"/>
                  </a:lnTo>
                  <a:lnTo>
                    <a:pt x="108655" y="106172"/>
                  </a:lnTo>
                  <a:lnTo>
                    <a:pt x="94338" y="106172"/>
                  </a:lnTo>
                  <a:lnTo>
                    <a:pt x="83094" y="105966"/>
                  </a:lnTo>
                  <a:lnTo>
                    <a:pt x="66316" y="97744"/>
                  </a:lnTo>
                  <a:lnTo>
                    <a:pt x="66905" y="93505"/>
                  </a:lnTo>
                  <a:lnTo>
                    <a:pt x="74605" y="42205"/>
                  </a:lnTo>
                  <a:lnTo>
                    <a:pt x="118350" y="42205"/>
                  </a:lnTo>
                  <a:lnTo>
                    <a:pt x="120000" y="31416"/>
                  </a:lnTo>
                  <a:lnTo>
                    <a:pt x="76383" y="30666"/>
                  </a:lnTo>
                  <a:lnTo>
                    <a:pt x="76494" y="29922"/>
                  </a:lnTo>
                  <a:lnTo>
                    <a:pt x="33550" y="29922"/>
                  </a:lnTo>
                  <a:lnTo>
                    <a:pt x="1777" y="29311"/>
                  </a:lnTo>
                  <a:lnTo>
                    <a:pt x="76588" y="29311"/>
                  </a:lnTo>
                  <a:lnTo>
                    <a:pt x="81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555750" y="78992"/>
              <a:ext cx="469499" cy="142800"/>
            </a:xfrm>
            <a:custGeom>
              <a:pathLst>
                <a:path extrusionOk="0" h="120000" w="120000">
                  <a:moveTo>
                    <a:pt x="44616" y="3416"/>
                  </a:moveTo>
                  <a:lnTo>
                    <a:pt x="31522" y="3416"/>
                  </a:lnTo>
                  <a:lnTo>
                    <a:pt x="34100" y="4650"/>
                  </a:lnTo>
                  <a:lnTo>
                    <a:pt x="36394" y="7561"/>
                  </a:lnTo>
                  <a:lnTo>
                    <a:pt x="42183" y="36733"/>
                  </a:lnTo>
                  <a:lnTo>
                    <a:pt x="42394" y="44944"/>
                  </a:lnTo>
                  <a:lnTo>
                    <a:pt x="49627" y="44944"/>
                  </a:lnTo>
                  <a:lnTo>
                    <a:pt x="49622" y="43044"/>
                  </a:lnTo>
                  <a:lnTo>
                    <a:pt x="48844" y="28666"/>
                  </a:lnTo>
                  <a:lnTo>
                    <a:pt x="47377" y="16088"/>
                  </a:lnTo>
                  <a:lnTo>
                    <a:pt x="45222" y="5333"/>
                  </a:lnTo>
                  <a:lnTo>
                    <a:pt x="44616" y="3416"/>
                  </a:lnTo>
                  <a:close/>
                  <a:moveTo>
                    <a:pt x="7194" y="0"/>
                  </a:moveTo>
                  <a:lnTo>
                    <a:pt x="0" y="0"/>
                  </a:lnTo>
                  <a:lnTo>
                    <a:pt x="7172" y="1277"/>
                  </a:lnTo>
                  <a:lnTo>
                    <a:pt x="7194" y="0"/>
                  </a:lnTo>
                  <a:close/>
                  <a:moveTo>
                    <a:pt x="5583" y="100061"/>
                  </a:moveTo>
                  <a:lnTo>
                    <a:pt x="4283" y="100444"/>
                  </a:lnTo>
                  <a:lnTo>
                    <a:pt x="3244" y="100572"/>
                  </a:lnTo>
                  <a:lnTo>
                    <a:pt x="5600" y="100572"/>
                  </a:lnTo>
                  <a:lnTo>
                    <a:pt x="5583" y="100061"/>
                  </a:lnTo>
                  <a:close/>
                  <a:moveTo>
                    <a:pt x="41711" y="82722"/>
                  </a:moveTo>
                  <a:lnTo>
                    <a:pt x="33850" y="108055"/>
                  </a:lnTo>
                  <a:lnTo>
                    <a:pt x="30188" y="109116"/>
                  </a:lnTo>
                  <a:lnTo>
                    <a:pt x="45250" y="109116"/>
                  </a:lnTo>
                  <a:lnTo>
                    <a:pt x="46238" y="105338"/>
                  </a:lnTo>
                  <a:lnTo>
                    <a:pt x="47800" y="96777"/>
                  </a:lnTo>
                  <a:lnTo>
                    <a:pt x="49016" y="86972"/>
                  </a:lnTo>
                  <a:lnTo>
                    <a:pt x="41711" y="82722"/>
                  </a:lnTo>
                  <a:close/>
                  <a:moveTo>
                    <a:pt x="49683" y="60066"/>
                  </a:moveTo>
                  <a:lnTo>
                    <a:pt x="18277" y="60066"/>
                  </a:lnTo>
                  <a:lnTo>
                    <a:pt x="49566" y="65450"/>
                  </a:lnTo>
                  <a:lnTo>
                    <a:pt x="49633" y="62688"/>
                  </a:lnTo>
                  <a:lnTo>
                    <a:pt x="49683" y="60066"/>
                  </a:lnTo>
                  <a:close/>
                  <a:moveTo>
                    <a:pt x="118388" y="119500"/>
                  </a:moveTo>
                  <a:lnTo>
                    <a:pt x="117088" y="119883"/>
                  </a:lnTo>
                  <a:lnTo>
                    <a:pt x="116050" y="120000"/>
                  </a:lnTo>
                  <a:lnTo>
                    <a:pt x="118405" y="120000"/>
                  </a:lnTo>
                  <a:lnTo>
                    <a:pt x="118388" y="119500"/>
                  </a:lnTo>
                  <a:close/>
                  <a:moveTo>
                    <a:pt x="120000" y="19416"/>
                  </a:moveTo>
                  <a:lnTo>
                    <a:pt x="112805" y="19416"/>
                  </a:lnTo>
                  <a:lnTo>
                    <a:pt x="119977" y="20694"/>
                  </a:lnTo>
                  <a:lnTo>
                    <a:pt x="120000" y="1941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3" name="Shape 223"/>
          <p:cNvSpPr txBox="1"/>
          <p:nvPr>
            <p:ph type="title"/>
          </p:nvPr>
        </p:nvSpPr>
        <p:spPr>
          <a:xfrm>
            <a:off x="609600" y="3226801"/>
            <a:ext cx="7810499" cy="17957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lang="en-US">
                <a:solidFill>
                  <a:schemeClr val="lt1"/>
                </a:solidFill>
              </a:rPr>
              <a:t>Justin Cheng , Lada A. Adamic, P. Alex Dow, Jon Kleinberg, Jure Leskovec,</a:t>
            </a:r>
          </a:p>
          <a:p>
            <a:pPr lvl="0" rtl="0" algn="ctr">
              <a:spcBef>
                <a:spcPts val="0"/>
              </a:spcBef>
              <a:buClr>
                <a:schemeClr val="lt1"/>
              </a:buClr>
              <a:buSzPct val="25000"/>
              <a:buFont typeface="Calibri"/>
              <a:buNone/>
            </a:pPr>
            <a:r>
              <a:rPr b="0" lang="en-US">
                <a:solidFill>
                  <a:schemeClr val="lt1"/>
                </a:solidFill>
              </a:rPr>
              <a:t>World Wide Web Conference ‘14</a:t>
            </a:r>
          </a:p>
          <a:p>
            <a:pPr indent="5715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 b="0" sz="4800">
              <a:solidFill>
                <a:srgbClr val="FFFFFF"/>
              </a:solidFill>
            </a:endParaRP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8706231" y="6730617"/>
            <a:ext cx="158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  <p:sp>
        <p:nvSpPr>
          <p:cNvPr id="225" name="Shape 225"/>
          <p:cNvSpPr txBox="1"/>
          <p:nvPr>
            <p:ph idx="2" type="title"/>
          </p:nvPr>
        </p:nvSpPr>
        <p:spPr>
          <a:xfrm>
            <a:off x="609600" y="1554425"/>
            <a:ext cx="7810499" cy="12696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b="1" baseline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571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Cascades are predictable!</a:t>
            </a:r>
          </a:p>
        </p:txBody>
      </p:sp>
      <p:sp>
        <p:nvSpPr>
          <p:cNvPr id="226" name="Shape 226"/>
          <p:cNvSpPr/>
          <p:nvPr/>
        </p:nvSpPr>
        <p:spPr>
          <a:xfrm>
            <a:off x="554227" y="6730617"/>
            <a:ext cx="519299" cy="230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227" name="Shape 227"/>
          <p:cNvSpPr/>
          <p:nvPr/>
        </p:nvSpPr>
        <p:spPr>
          <a:xfrm>
            <a:off x="690938" y="5213812"/>
            <a:ext cx="2192399" cy="1041000"/>
          </a:xfrm>
          <a:custGeom>
            <a:pathLst>
              <a:path extrusionOk="0" h="120000" w="120000">
                <a:moveTo>
                  <a:pt x="3455" y="0"/>
                </a:moveTo>
                <a:lnTo>
                  <a:pt x="0" y="109822"/>
                </a:lnTo>
                <a:lnTo>
                  <a:pt x="116544" y="120000"/>
                </a:lnTo>
                <a:lnTo>
                  <a:pt x="120000" y="10188"/>
                </a:lnTo>
                <a:lnTo>
                  <a:pt x="3455" y="0"/>
                </a:lnTo>
                <a:close/>
              </a:path>
            </a:pathLst>
          </a:custGeom>
          <a:solidFill>
            <a:srgbClr val="EF4154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Shape 228"/>
          <p:cNvGrpSpPr/>
          <p:nvPr/>
        </p:nvGrpSpPr>
        <p:grpSpPr>
          <a:xfrm>
            <a:off x="925934" y="5242867"/>
            <a:ext cx="1723553" cy="705177"/>
            <a:chOff x="0" y="0"/>
            <a:chExt cx="541402" cy="245895"/>
          </a:xfrm>
        </p:grpSpPr>
        <p:sp>
          <p:nvSpPr>
            <p:cNvPr id="229" name="Shape 229"/>
            <p:cNvSpPr/>
            <p:nvPr/>
          </p:nvSpPr>
          <p:spPr>
            <a:xfrm>
              <a:off x="0" y="165861"/>
              <a:ext cx="126900" cy="59399"/>
            </a:xfrm>
            <a:custGeom>
              <a:pathLst>
                <a:path extrusionOk="0" h="120000" w="120000">
                  <a:moveTo>
                    <a:pt x="26283" y="0"/>
                  </a:moveTo>
                  <a:lnTo>
                    <a:pt x="0" y="5827"/>
                  </a:lnTo>
                  <a:lnTo>
                    <a:pt x="2294" y="30944"/>
                  </a:lnTo>
                  <a:lnTo>
                    <a:pt x="6105" y="52983"/>
                  </a:lnTo>
                  <a:lnTo>
                    <a:pt x="37244" y="110150"/>
                  </a:lnTo>
                  <a:lnTo>
                    <a:pt x="72605" y="120000"/>
                  </a:lnTo>
                  <a:lnTo>
                    <a:pt x="81077" y="118394"/>
                  </a:lnTo>
                  <a:lnTo>
                    <a:pt x="115322" y="85205"/>
                  </a:lnTo>
                  <a:lnTo>
                    <a:pt x="120000" y="73577"/>
                  </a:lnTo>
                  <a:lnTo>
                    <a:pt x="64683" y="73577"/>
                  </a:lnTo>
                  <a:lnTo>
                    <a:pt x="56222" y="71516"/>
                  </a:lnTo>
                  <a:lnTo>
                    <a:pt x="27450" y="15916"/>
                  </a:lnTo>
                  <a:lnTo>
                    <a:pt x="26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8001" y="52830"/>
              <a:ext cx="128699" cy="149400"/>
            </a:xfrm>
            <a:custGeom>
              <a:pathLst>
                <a:path extrusionOk="0" h="120000" w="120000">
                  <a:moveTo>
                    <a:pt x="51038" y="0"/>
                  </a:moveTo>
                  <a:lnTo>
                    <a:pt x="13972" y="10911"/>
                  </a:lnTo>
                  <a:lnTo>
                    <a:pt x="0" y="42227"/>
                  </a:lnTo>
                  <a:lnTo>
                    <a:pt x="1538" y="48244"/>
                  </a:lnTo>
                  <a:lnTo>
                    <a:pt x="27394" y="69688"/>
                  </a:lnTo>
                  <a:lnTo>
                    <a:pt x="69283" y="82177"/>
                  </a:lnTo>
                  <a:lnTo>
                    <a:pt x="76777" y="84516"/>
                  </a:lnTo>
                  <a:lnTo>
                    <a:pt x="82300" y="86577"/>
                  </a:lnTo>
                  <a:lnTo>
                    <a:pt x="85855" y="88338"/>
                  </a:lnTo>
                  <a:lnTo>
                    <a:pt x="90827" y="91472"/>
                  </a:lnTo>
                  <a:lnTo>
                    <a:pt x="93077" y="95561"/>
                  </a:lnTo>
                  <a:lnTo>
                    <a:pt x="92838" y="100611"/>
                  </a:lnTo>
                  <a:lnTo>
                    <a:pt x="64766" y="119988"/>
                  </a:lnTo>
                  <a:lnTo>
                    <a:pt x="56366" y="120000"/>
                  </a:lnTo>
                  <a:lnTo>
                    <a:pt x="110955" y="120000"/>
                  </a:lnTo>
                  <a:lnTo>
                    <a:pt x="120000" y="93094"/>
                  </a:lnTo>
                  <a:lnTo>
                    <a:pt x="119983" y="91472"/>
                  </a:lnTo>
                  <a:lnTo>
                    <a:pt x="91916" y="65094"/>
                  </a:lnTo>
                  <a:lnTo>
                    <a:pt x="45427" y="51127"/>
                  </a:lnTo>
                  <a:lnTo>
                    <a:pt x="40711" y="49688"/>
                  </a:lnTo>
                  <a:lnTo>
                    <a:pt x="25461" y="37227"/>
                  </a:lnTo>
                  <a:lnTo>
                    <a:pt x="25611" y="33966"/>
                  </a:lnTo>
                  <a:lnTo>
                    <a:pt x="51472" y="18772"/>
                  </a:lnTo>
                  <a:lnTo>
                    <a:pt x="109311" y="18772"/>
                  </a:lnTo>
                  <a:lnTo>
                    <a:pt x="106305" y="15488"/>
                  </a:lnTo>
                  <a:lnTo>
                    <a:pt x="67772" y="1055"/>
                  </a:lnTo>
                  <a:lnTo>
                    <a:pt x="59094" y="405"/>
                  </a:lnTo>
                  <a:lnTo>
                    <a:pt x="51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177165" y="0"/>
              <a:ext cx="29699" cy="33599"/>
            </a:xfrm>
            <a:custGeom>
              <a:pathLst>
                <a:path extrusionOk="0" h="120000" w="120000">
                  <a:moveTo>
                    <a:pt x="7211" y="0"/>
                  </a:moveTo>
                  <a:lnTo>
                    <a:pt x="0" y="114544"/>
                  </a:lnTo>
                  <a:lnTo>
                    <a:pt x="112788" y="120000"/>
                  </a:lnTo>
                  <a:lnTo>
                    <a:pt x="120000" y="5455"/>
                  </a:lnTo>
                  <a:lnTo>
                    <a:pt x="7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167005" y="62484"/>
              <a:ext cx="36299" cy="165599"/>
            </a:xfrm>
            <a:custGeom>
              <a:pathLst>
                <a:path extrusionOk="0" h="120000" w="120000">
                  <a:moveTo>
                    <a:pt x="28433" y="0"/>
                  </a:moveTo>
                  <a:lnTo>
                    <a:pt x="0" y="118938"/>
                  </a:lnTo>
                  <a:lnTo>
                    <a:pt x="91566" y="120000"/>
                  </a:lnTo>
                  <a:lnTo>
                    <a:pt x="120000" y="1011"/>
                  </a:lnTo>
                  <a:lnTo>
                    <a:pt x="28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222122" y="65659"/>
              <a:ext cx="149099" cy="171599"/>
            </a:xfrm>
            <a:custGeom>
              <a:pathLst>
                <a:path extrusionOk="0" h="120000" w="120000">
                  <a:moveTo>
                    <a:pt x="11966" y="0"/>
                  </a:moveTo>
                  <a:lnTo>
                    <a:pt x="64961" y="18311"/>
                  </a:lnTo>
                  <a:lnTo>
                    <a:pt x="90227" y="18755"/>
                  </a:lnTo>
                  <a:lnTo>
                    <a:pt x="1022" y="98883"/>
                  </a:lnTo>
                  <a:lnTo>
                    <a:pt x="0" y="114666"/>
                  </a:lnTo>
                  <a:lnTo>
                    <a:pt x="117033" y="120000"/>
                  </a:lnTo>
                  <a:lnTo>
                    <a:pt x="118055" y="103238"/>
                  </a:lnTo>
                  <a:lnTo>
                    <a:pt x="56983" y="100450"/>
                  </a:lnTo>
                  <a:lnTo>
                    <a:pt x="50250" y="100205"/>
                  </a:lnTo>
                  <a:lnTo>
                    <a:pt x="46683" y="100133"/>
                  </a:lnTo>
                  <a:lnTo>
                    <a:pt x="28644" y="100133"/>
                  </a:lnTo>
                  <a:lnTo>
                    <a:pt x="43272" y="87461"/>
                  </a:lnTo>
                  <a:lnTo>
                    <a:pt x="119283" y="17777"/>
                  </a:lnTo>
                  <a:lnTo>
                    <a:pt x="120000" y="4977"/>
                  </a:lnTo>
                  <a:lnTo>
                    <a:pt x="11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390143" y="74295"/>
              <a:ext cx="151200" cy="171599"/>
            </a:xfrm>
            <a:custGeom>
              <a:pathLst>
                <a:path extrusionOk="0" h="120000" w="120000">
                  <a:moveTo>
                    <a:pt x="64361" y="0"/>
                  </a:moveTo>
                  <a:lnTo>
                    <a:pt x="29033" y="7366"/>
                  </a:lnTo>
                  <a:lnTo>
                    <a:pt x="5727" y="32577"/>
                  </a:lnTo>
                  <a:lnTo>
                    <a:pt x="0" y="58077"/>
                  </a:lnTo>
                  <a:lnTo>
                    <a:pt x="250" y="71366"/>
                  </a:lnTo>
                  <a:lnTo>
                    <a:pt x="14100" y="102400"/>
                  </a:lnTo>
                  <a:lnTo>
                    <a:pt x="45033" y="118405"/>
                  </a:lnTo>
                  <a:lnTo>
                    <a:pt x="58522" y="120000"/>
                  </a:lnTo>
                  <a:lnTo>
                    <a:pt x="69377" y="119888"/>
                  </a:lnTo>
                  <a:lnTo>
                    <a:pt x="103355" y="106944"/>
                  </a:lnTo>
                  <a:lnTo>
                    <a:pt x="106233" y="104005"/>
                  </a:lnTo>
                  <a:lnTo>
                    <a:pt x="59527" y="104005"/>
                  </a:lnTo>
                  <a:lnTo>
                    <a:pt x="51744" y="103016"/>
                  </a:lnTo>
                  <a:lnTo>
                    <a:pt x="25183" y="80038"/>
                  </a:lnTo>
                  <a:lnTo>
                    <a:pt x="22561" y="63172"/>
                  </a:lnTo>
                  <a:lnTo>
                    <a:pt x="120000" y="63172"/>
                  </a:lnTo>
                  <a:lnTo>
                    <a:pt x="119983" y="58077"/>
                  </a:lnTo>
                  <a:lnTo>
                    <a:pt x="119844" y="50616"/>
                  </a:lnTo>
                  <a:lnTo>
                    <a:pt x="97400" y="50616"/>
                  </a:lnTo>
                  <a:lnTo>
                    <a:pt x="24677" y="47244"/>
                  </a:lnTo>
                  <a:lnTo>
                    <a:pt x="43288" y="20116"/>
                  </a:lnTo>
                  <a:lnTo>
                    <a:pt x="63655" y="15983"/>
                  </a:lnTo>
                  <a:lnTo>
                    <a:pt x="104283" y="15983"/>
                  </a:lnTo>
                  <a:lnTo>
                    <a:pt x="97661" y="10338"/>
                  </a:lnTo>
                  <a:lnTo>
                    <a:pt x="87866" y="4994"/>
                  </a:lnTo>
                  <a:lnTo>
                    <a:pt x="76772" y="1550"/>
                  </a:lnTo>
                  <a:lnTo>
                    <a:pt x="6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63202" y="76204"/>
              <a:ext cx="478200" cy="146700"/>
            </a:xfrm>
            <a:custGeom>
              <a:pathLst>
                <a:path extrusionOk="0" h="120000" w="120000">
                  <a:moveTo>
                    <a:pt x="53355" y="108250"/>
                  </a:moveTo>
                  <a:lnTo>
                    <a:pt x="48800" y="108322"/>
                  </a:lnTo>
                  <a:lnTo>
                    <a:pt x="54416" y="108322"/>
                  </a:lnTo>
                  <a:lnTo>
                    <a:pt x="53355" y="108250"/>
                  </a:lnTo>
                  <a:close/>
                  <a:moveTo>
                    <a:pt x="15566" y="0"/>
                  </a:moveTo>
                  <a:lnTo>
                    <a:pt x="0" y="0"/>
                  </a:lnTo>
                  <a:lnTo>
                    <a:pt x="2244" y="100"/>
                  </a:lnTo>
                  <a:lnTo>
                    <a:pt x="4155" y="761"/>
                  </a:lnTo>
                  <a:lnTo>
                    <a:pt x="10877" y="23555"/>
                  </a:lnTo>
                  <a:lnTo>
                    <a:pt x="17761" y="21688"/>
                  </a:lnTo>
                  <a:lnTo>
                    <a:pt x="17466" y="15461"/>
                  </a:lnTo>
                  <a:lnTo>
                    <a:pt x="17022" y="9855"/>
                  </a:lnTo>
                  <a:lnTo>
                    <a:pt x="16427" y="4872"/>
                  </a:lnTo>
                  <a:lnTo>
                    <a:pt x="15688" y="516"/>
                  </a:lnTo>
                  <a:lnTo>
                    <a:pt x="15566" y="0"/>
                  </a:lnTo>
                  <a:close/>
                  <a:moveTo>
                    <a:pt x="112177" y="94322"/>
                  </a:moveTo>
                  <a:lnTo>
                    <a:pt x="104461" y="118966"/>
                  </a:lnTo>
                  <a:lnTo>
                    <a:pt x="100866" y="120000"/>
                  </a:lnTo>
                  <a:lnTo>
                    <a:pt x="115644" y="120000"/>
                  </a:lnTo>
                  <a:lnTo>
                    <a:pt x="116616" y="116322"/>
                  </a:lnTo>
                  <a:lnTo>
                    <a:pt x="118155" y="107994"/>
                  </a:lnTo>
                  <a:lnTo>
                    <a:pt x="119350" y="98455"/>
                  </a:lnTo>
                  <a:lnTo>
                    <a:pt x="112177" y="94322"/>
                  </a:lnTo>
                  <a:close/>
                  <a:moveTo>
                    <a:pt x="120000" y="72277"/>
                  </a:moveTo>
                  <a:lnTo>
                    <a:pt x="89172" y="72277"/>
                  </a:lnTo>
                  <a:lnTo>
                    <a:pt x="119894" y="77516"/>
                  </a:lnTo>
                  <a:lnTo>
                    <a:pt x="119955" y="74827"/>
                  </a:lnTo>
                  <a:lnTo>
                    <a:pt x="119988" y="72805"/>
                  </a:lnTo>
                  <a:lnTo>
                    <a:pt x="120000" y="72277"/>
                  </a:lnTo>
                  <a:close/>
                  <a:moveTo>
                    <a:pt x="115027" y="17122"/>
                  </a:moveTo>
                  <a:lnTo>
                    <a:pt x="102172" y="17122"/>
                  </a:lnTo>
                  <a:lnTo>
                    <a:pt x="104694" y="18383"/>
                  </a:lnTo>
                  <a:lnTo>
                    <a:pt x="106944" y="21244"/>
                  </a:lnTo>
                  <a:lnTo>
                    <a:pt x="112638" y="49561"/>
                  </a:lnTo>
                  <a:lnTo>
                    <a:pt x="112850" y="57600"/>
                  </a:lnTo>
                  <a:lnTo>
                    <a:pt x="119950" y="57600"/>
                  </a:lnTo>
                  <a:lnTo>
                    <a:pt x="119944" y="55722"/>
                  </a:lnTo>
                  <a:lnTo>
                    <a:pt x="119183" y="41738"/>
                  </a:lnTo>
                  <a:lnTo>
                    <a:pt x="117744" y="29500"/>
                  </a:lnTo>
                  <a:lnTo>
                    <a:pt x="115622" y="18988"/>
                  </a:lnTo>
                  <a:lnTo>
                    <a:pt x="115027" y="171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Shape 236"/>
          <p:cNvSpPr/>
          <p:nvPr/>
        </p:nvSpPr>
        <p:spPr>
          <a:xfrm>
            <a:off x="6164350" y="5213812"/>
            <a:ext cx="2581200" cy="1041000"/>
          </a:xfrm>
          <a:custGeom>
            <a:pathLst>
              <a:path extrusionOk="0" h="120000" w="120000">
                <a:moveTo>
                  <a:pt x="117961" y="0"/>
                </a:moveTo>
                <a:lnTo>
                  <a:pt x="0" y="16455"/>
                </a:lnTo>
                <a:lnTo>
                  <a:pt x="2027" y="120000"/>
                </a:lnTo>
                <a:lnTo>
                  <a:pt x="120000" y="103522"/>
                </a:lnTo>
                <a:lnTo>
                  <a:pt x="117961" y="0"/>
                </a:lnTo>
                <a:close/>
              </a:path>
            </a:pathLst>
          </a:custGeom>
          <a:solidFill>
            <a:srgbClr val="EF4154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Shape 237"/>
          <p:cNvGrpSpPr/>
          <p:nvPr/>
        </p:nvGrpSpPr>
        <p:grpSpPr>
          <a:xfrm>
            <a:off x="6327649" y="5425365"/>
            <a:ext cx="2255752" cy="600237"/>
            <a:chOff x="0" y="0"/>
            <a:chExt cx="1208546" cy="259877"/>
          </a:xfrm>
        </p:grpSpPr>
        <p:sp>
          <p:nvSpPr>
            <p:cNvPr id="238" name="Shape 238"/>
            <p:cNvSpPr/>
            <p:nvPr/>
          </p:nvSpPr>
          <p:spPr>
            <a:xfrm>
              <a:off x="0" y="204977"/>
              <a:ext cx="125700" cy="54900"/>
            </a:xfrm>
            <a:custGeom>
              <a:pathLst>
                <a:path extrusionOk="0" h="120000" w="120000">
                  <a:moveTo>
                    <a:pt x="26094" y="0"/>
                  </a:moveTo>
                  <a:lnTo>
                    <a:pt x="0" y="12627"/>
                  </a:lnTo>
                  <a:lnTo>
                    <a:pt x="3577" y="39127"/>
                  </a:lnTo>
                  <a:lnTo>
                    <a:pt x="8494" y="61933"/>
                  </a:lnTo>
                  <a:lnTo>
                    <a:pt x="42661" y="115955"/>
                  </a:lnTo>
                  <a:lnTo>
                    <a:pt x="69788" y="120000"/>
                  </a:lnTo>
                  <a:lnTo>
                    <a:pt x="78733" y="118005"/>
                  </a:lnTo>
                  <a:lnTo>
                    <a:pt x="115000" y="81972"/>
                  </a:lnTo>
                  <a:lnTo>
                    <a:pt x="120000" y="69916"/>
                  </a:lnTo>
                  <a:lnTo>
                    <a:pt x="68455" y="69916"/>
                  </a:lnTo>
                  <a:lnTo>
                    <a:pt x="59827" y="69738"/>
                  </a:lnTo>
                  <a:lnTo>
                    <a:pt x="28100" y="16861"/>
                  </a:lnTo>
                  <a:lnTo>
                    <a:pt x="260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507" y="88326"/>
              <a:ext cx="135899" cy="148499"/>
            </a:xfrm>
            <a:custGeom>
              <a:pathLst>
                <a:path extrusionOk="0" h="120000" w="120000">
                  <a:moveTo>
                    <a:pt x="59888" y="0"/>
                  </a:moveTo>
                  <a:lnTo>
                    <a:pt x="51622" y="155"/>
                  </a:lnTo>
                  <a:lnTo>
                    <a:pt x="43988" y="461"/>
                  </a:lnTo>
                  <a:lnTo>
                    <a:pt x="37033" y="1694"/>
                  </a:lnTo>
                  <a:lnTo>
                    <a:pt x="30522" y="3850"/>
                  </a:lnTo>
                  <a:lnTo>
                    <a:pt x="24016" y="5900"/>
                  </a:lnTo>
                  <a:lnTo>
                    <a:pt x="18855" y="8361"/>
                  </a:lnTo>
                  <a:lnTo>
                    <a:pt x="15261" y="11127"/>
                  </a:lnTo>
                  <a:lnTo>
                    <a:pt x="10322" y="14722"/>
                  </a:lnTo>
                  <a:lnTo>
                    <a:pt x="6511" y="19027"/>
                  </a:lnTo>
                  <a:lnTo>
                    <a:pt x="3816" y="24261"/>
                  </a:lnTo>
                  <a:lnTo>
                    <a:pt x="1233" y="29388"/>
                  </a:lnTo>
                  <a:lnTo>
                    <a:pt x="0" y="34927"/>
                  </a:lnTo>
                  <a:lnTo>
                    <a:pt x="333" y="40877"/>
                  </a:lnTo>
                  <a:lnTo>
                    <a:pt x="23344" y="70250"/>
                  </a:lnTo>
                  <a:lnTo>
                    <a:pt x="70672" y="81033"/>
                  </a:lnTo>
                  <a:lnTo>
                    <a:pt x="77983" y="82688"/>
                  </a:lnTo>
                  <a:lnTo>
                    <a:pt x="95277" y="102961"/>
                  </a:lnTo>
                  <a:lnTo>
                    <a:pt x="92811" y="108027"/>
                  </a:lnTo>
                  <a:lnTo>
                    <a:pt x="62844" y="120000"/>
                  </a:lnTo>
                  <a:lnTo>
                    <a:pt x="110505" y="120000"/>
                  </a:lnTo>
                  <a:lnTo>
                    <a:pt x="120000" y="97311"/>
                  </a:lnTo>
                  <a:lnTo>
                    <a:pt x="119994" y="92233"/>
                  </a:lnTo>
                  <a:lnTo>
                    <a:pt x="96288" y="63761"/>
                  </a:lnTo>
                  <a:lnTo>
                    <a:pt x="44583" y="52105"/>
                  </a:lnTo>
                  <a:lnTo>
                    <a:pt x="39966" y="51105"/>
                  </a:lnTo>
                  <a:lnTo>
                    <a:pt x="24016" y="37083"/>
                  </a:lnTo>
                  <a:lnTo>
                    <a:pt x="23677" y="32566"/>
                  </a:lnTo>
                  <a:lnTo>
                    <a:pt x="54427" y="18516"/>
                  </a:lnTo>
                  <a:lnTo>
                    <a:pt x="104672" y="18516"/>
                  </a:lnTo>
                  <a:lnTo>
                    <a:pt x="101561" y="14411"/>
                  </a:lnTo>
                  <a:lnTo>
                    <a:pt x="67683" y="450"/>
                  </a:lnTo>
                  <a:lnTo>
                    <a:pt x="598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>
              <a:off x="169671" y="108076"/>
              <a:ext cx="67199" cy="143099"/>
            </a:xfrm>
            <a:custGeom>
              <a:pathLst>
                <a:path extrusionOk="0" h="120000" w="120000">
                  <a:moveTo>
                    <a:pt x="49677" y="0"/>
                  </a:moveTo>
                  <a:lnTo>
                    <a:pt x="0" y="0"/>
                  </a:lnTo>
                  <a:lnTo>
                    <a:pt x="8877" y="79238"/>
                  </a:lnTo>
                  <a:lnTo>
                    <a:pt x="22500" y="110794"/>
                  </a:lnTo>
                  <a:lnTo>
                    <a:pt x="64544" y="120000"/>
                  </a:lnTo>
                  <a:lnTo>
                    <a:pt x="93638" y="119288"/>
                  </a:lnTo>
                  <a:lnTo>
                    <a:pt x="106138" y="118288"/>
                  </a:lnTo>
                  <a:lnTo>
                    <a:pt x="120000" y="116561"/>
                  </a:lnTo>
                  <a:lnTo>
                    <a:pt x="111216" y="97766"/>
                  </a:lnTo>
                  <a:lnTo>
                    <a:pt x="81361" y="97766"/>
                  </a:lnTo>
                  <a:lnTo>
                    <a:pt x="75683" y="97338"/>
                  </a:lnTo>
                  <a:lnTo>
                    <a:pt x="58400" y="79150"/>
                  </a:lnTo>
                  <a:lnTo>
                    <a:pt x="49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148081" y="27683"/>
              <a:ext cx="77099" cy="81300"/>
            </a:xfrm>
            <a:custGeom>
              <a:pathLst>
                <a:path extrusionOk="0" h="120000" w="120000">
                  <a:moveTo>
                    <a:pt x="70066" y="0"/>
                  </a:moveTo>
                  <a:lnTo>
                    <a:pt x="28422" y="26772"/>
                  </a:lnTo>
                  <a:lnTo>
                    <a:pt x="31777" y="86677"/>
                  </a:lnTo>
                  <a:lnTo>
                    <a:pt x="0" y="88172"/>
                  </a:lnTo>
                  <a:lnTo>
                    <a:pt x="1777" y="120000"/>
                  </a:lnTo>
                  <a:lnTo>
                    <a:pt x="33555" y="118500"/>
                  </a:lnTo>
                  <a:lnTo>
                    <a:pt x="76688" y="118500"/>
                  </a:lnTo>
                  <a:lnTo>
                    <a:pt x="76577" y="116444"/>
                  </a:lnTo>
                  <a:lnTo>
                    <a:pt x="120000" y="114194"/>
                  </a:lnTo>
                  <a:lnTo>
                    <a:pt x="118338" y="84433"/>
                  </a:lnTo>
                  <a:lnTo>
                    <a:pt x="74800" y="84433"/>
                  </a:lnTo>
                  <a:lnTo>
                    <a:pt x="70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251333" y="80771"/>
              <a:ext cx="51000" cy="165599"/>
            </a:xfrm>
            <a:custGeom>
              <a:pathLst>
                <a:path extrusionOk="0" h="120000" w="120000">
                  <a:moveTo>
                    <a:pt x="58694" y="0"/>
                  </a:moveTo>
                  <a:lnTo>
                    <a:pt x="0" y="922"/>
                  </a:lnTo>
                  <a:lnTo>
                    <a:pt x="20261" y="120000"/>
                  </a:lnTo>
                  <a:lnTo>
                    <a:pt x="85511" y="118938"/>
                  </a:lnTo>
                  <a:lnTo>
                    <a:pt x="75083" y="56622"/>
                  </a:lnTo>
                  <a:lnTo>
                    <a:pt x="74644" y="50338"/>
                  </a:lnTo>
                  <a:lnTo>
                    <a:pt x="115305" y="18605"/>
                  </a:lnTo>
                  <a:lnTo>
                    <a:pt x="120000" y="18050"/>
                  </a:lnTo>
                  <a:lnTo>
                    <a:pt x="61972" y="18050"/>
                  </a:lnTo>
                  <a:lnTo>
                    <a:pt x="586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318641" y="99947"/>
              <a:ext cx="15600" cy="12599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0" y="0"/>
                  </a:lnTo>
                  <a:lnTo>
                    <a:pt x="53577" y="37144"/>
                  </a:lnTo>
                  <a:lnTo>
                    <a:pt x="107161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77748" y="75183"/>
              <a:ext cx="62999" cy="30600"/>
            </a:xfrm>
            <a:custGeom>
              <a:pathLst>
                <a:path extrusionOk="0" h="120000" w="120000">
                  <a:moveTo>
                    <a:pt x="64711" y="0"/>
                  </a:moveTo>
                  <a:lnTo>
                    <a:pt x="0" y="120000"/>
                  </a:lnTo>
                  <a:lnTo>
                    <a:pt x="47022" y="120000"/>
                  </a:lnTo>
                  <a:lnTo>
                    <a:pt x="53361" y="115000"/>
                  </a:lnTo>
                  <a:lnTo>
                    <a:pt x="77744" y="112000"/>
                  </a:lnTo>
                  <a:lnTo>
                    <a:pt x="107488" y="112000"/>
                  </a:lnTo>
                  <a:lnTo>
                    <a:pt x="120000" y="29500"/>
                  </a:lnTo>
                  <a:lnTo>
                    <a:pt x="105827" y="15538"/>
                  </a:lnTo>
                  <a:lnTo>
                    <a:pt x="91900" y="5938"/>
                  </a:lnTo>
                  <a:lnTo>
                    <a:pt x="78205" y="744"/>
                  </a:lnTo>
                  <a:lnTo>
                    <a:pt x="647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356108" y="75182"/>
              <a:ext cx="110400" cy="166500"/>
            </a:xfrm>
            <a:custGeom>
              <a:pathLst>
                <a:path extrusionOk="0" h="120000" w="120000">
                  <a:moveTo>
                    <a:pt x="30272" y="0"/>
                  </a:moveTo>
                  <a:lnTo>
                    <a:pt x="0" y="1005"/>
                  </a:lnTo>
                  <a:lnTo>
                    <a:pt x="5805" y="74383"/>
                  </a:lnTo>
                  <a:lnTo>
                    <a:pt x="6400" y="80355"/>
                  </a:lnTo>
                  <a:lnTo>
                    <a:pt x="19627" y="107605"/>
                  </a:lnTo>
                  <a:lnTo>
                    <a:pt x="24327" y="111505"/>
                  </a:lnTo>
                  <a:lnTo>
                    <a:pt x="62800" y="120000"/>
                  </a:lnTo>
                  <a:lnTo>
                    <a:pt x="70633" y="119983"/>
                  </a:lnTo>
                  <a:lnTo>
                    <a:pt x="87511" y="118133"/>
                  </a:lnTo>
                  <a:lnTo>
                    <a:pt x="102288" y="113844"/>
                  </a:lnTo>
                  <a:lnTo>
                    <a:pt x="114994" y="107116"/>
                  </a:lnTo>
                  <a:lnTo>
                    <a:pt x="120000" y="102805"/>
                  </a:lnTo>
                  <a:lnTo>
                    <a:pt x="66211" y="102805"/>
                  </a:lnTo>
                  <a:lnTo>
                    <a:pt x="58472" y="101561"/>
                  </a:lnTo>
                  <a:lnTo>
                    <a:pt x="52111" y="98766"/>
                  </a:lnTo>
                  <a:lnTo>
                    <a:pt x="45616" y="95972"/>
                  </a:lnTo>
                  <a:lnTo>
                    <a:pt x="41327" y="91972"/>
                  </a:lnTo>
                  <a:lnTo>
                    <a:pt x="35388" y="65644"/>
                  </a:lnTo>
                  <a:lnTo>
                    <a:pt x="302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471550" y="210985"/>
              <a:ext cx="26100" cy="24000"/>
            </a:xfrm>
            <a:custGeom>
              <a:pathLst>
                <a:path extrusionOk="0" h="120000" w="120000">
                  <a:moveTo>
                    <a:pt x="114572" y="0"/>
                  </a:moveTo>
                  <a:lnTo>
                    <a:pt x="0" y="0"/>
                  </a:lnTo>
                  <a:lnTo>
                    <a:pt x="5827" y="120000"/>
                  </a:lnTo>
                  <a:lnTo>
                    <a:pt x="120000" y="113494"/>
                  </a:lnTo>
                  <a:lnTo>
                    <a:pt x="114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416939" y="69595"/>
              <a:ext cx="79499" cy="148200"/>
            </a:xfrm>
            <a:custGeom>
              <a:pathLst>
                <a:path extrusionOk="0" h="120000" w="120000">
                  <a:moveTo>
                    <a:pt x="108955" y="0"/>
                  </a:moveTo>
                  <a:lnTo>
                    <a:pt x="67016" y="1233"/>
                  </a:lnTo>
                  <a:lnTo>
                    <a:pt x="73911" y="72466"/>
                  </a:lnTo>
                  <a:lnTo>
                    <a:pt x="74277" y="80488"/>
                  </a:lnTo>
                  <a:lnTo>
                    <a:pt x="36766" y="117222"/>
                  </a:lnTo>
                  <a:lnTo>
                    <a:pt x="0" y="120000"/>
                  </a:lnTo>
                  <a:lnTo>
                    <a:pt x="74511" y="120000"/>
                  </a:lnTo>
                  <a:lnTo>
                    <a:pt x="82338" y="114538"/>
                  </a:lnTo>
                  <a:lnTo>
                    <a:pt x="120000" y="114538"/>
                  </a:lnTo>
                  <a:lnTo>
                    <a:pt x="1089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528966" y="60196"/>
              <a:ext cx="127500" cy="171599"/>
            </a:xfrm>
            <a:custGeom>
              <a:pathLst>
                <a:path extrusionOk="0" h="120000" w="120000">
                  <a:moveTo>
                    <a:pt x="66183" y="0"/>
                  </a:moveTo>
                  <a:lnTo>
                    <a:pt x="29861" y="8350"/>
                  </a:lnTo>
                  <a:lnTo>
                    <a:pt x="6083" y="30300"/>
                  </a:lnTo>
                  <a:lnTo>
                    <a:pt x="0" y="54122"/>
                  </a:lnTo>
                  <a:lnTo>
                    <a:pt x="105" y="63172"/>
                  </a:lnTo>
                  <a:lnTo>
                    <a:pt x="13450" y="98366"/>
                  </a:lnTo>
                  <a:lnTo>
                    <a:pt x="45677" y="117261"/>
                  </a:lnTo>
                  <a:lnTo>
                    <a:pt x="74544" y="120000"/>
                  </a:lnTo>
                  <a:lnTo>
                    <a:pt x="86638" y="118827"/>
                  </a:lnTo>
                  <a:lnTo>
                    <a:pt x="97650" y="116294"/>
                  </a:lnTo>
                  <a:lnTo>
                    <a:pt x="107561" y="112400"/>
                  </a:lnTo>
                  <a:lnTo>
                    <a:pt x="116361" y="107144"/>
                  </a:lnTo>
                  <a:lnTo>
                    <a:pt x="120000" y="104005"/>
                  </a:lnTo>
                  <a:lnTo>
                    <a:pt x="73111" y="104005"/>
                  </a:lnTo>
                  <a:lnTo>
                    <a:pt x="63927" y="103705"/>
                  </a:lnTo>
                  <a:lnTo>
                    <a:pt x="31366" y="81427"/>
                  </a:lnTo>
                  <a:lnTo>
                    <a:pt x="26988" y="61572"/>
                  </a:lnTo>
                  <a:lnTo>
                    <a:pt x="27011" y="50911"/>
                  </a:lnTo>
                  <a:lnTo>
                    <a:pt x="43244" y="22838"/>
                  </a:lnTo>
                  <a:lnTo>
                    <a:pt x="68333" y="15905"/>
                  </a:lnTo>
                  <a:lnTo>
                    <a:pt x="118983" y="15905"/>
                  </a:lnTo>
                  <a:lnTo>
                    <a:pt x="115661" y="12750"/>
                  </a:lnTo>
                  <a:lnTo>
                    <a:pt x="108000" y="7816"/>
                  </a:lnTo>
                  <a:lnTo>
                    <a:pt x="99150" y="4022"/>
                  </a:lnTo>
                  <a:lnTo>
                    <a:pt x="89244" y="1444"/>
                  </a:lnTo>
                  <a:lnTo>
                    <a:pt x="78261" y="100"/>
                  </a:lnTo>
                  <a:lnTo>
                    <a:pt x="661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606677" y="165746"/>
              <a:ext cx="66599" cy="43199"/>
            </a:xfrm>
            <a:custGeom>
              <a:pathLst>
                <a:path extrusionOk="0" h="120000" w="120000">
                  <a:moveTo>
                    <a:pt x="70400" y="0"/>
                  </a:moveTo>
                  <a:lnTo>
                    <a:pt x="38155" y="101133"/>
                  </a:lnTo>
                  <a:lnTo>
                    <a:pt x="0" y="120000"/>
                  </a:lnTo>
                  <a:lnTo>
                    <a:pt x="89700" y="120000"/>
                  </a:lnTo>
                  <a:lnTo>
                    <a:pt x="97016" y="106866"/>
                  </a:lnTo>
                  <a:lnTo>
                    <a:pt x="107972" y="77233"/>
                  </a:lnTo>
                  <a:lnTo>
                    <a:pt x="115627" y="43577"/>
                  </a:lnTo>
                  <a:lnTo>
                    <a:pt x="120000" y="5905"/>
                  </a:lnTo>
                  <a:lnTo>
                    <a:pt x="70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601599" y="82929"/>
              <a:ext cx="65999" cy="31499"/>
            </a:xfrm>
            <a:custGeom>
              <a:pathLst>
                <a:path extrusionOk="0" h="120000" w="120000">
                  <a:moveTo>
                    <a:pt x="97827" y="0"/>
                  </a:moveTo>
                  <a:lnTo>
                    <a:pt x="0" y="0"/>
                  </a:lnTo>
                  <a:lnTo>
                    <a:pt x="12238" y="633"/>
                  </a:lnTo>
                  <a:lnTo>
                    <a:pt x="23655" y="5405"/>
                  </a:lnTo>
                  <a:lnTo>
                    <a:pt x="71077" y="120000"/>
                  </a:lnTo>
                  <a:lnTo>
                    <a:pt x="120000" y="98138"/>
                  </a:lnTo>
                  <a:lnTo>
                    <a:pt x="113122" y="53966"/>
                  </a:lnTo>
                  <a:lnTo>
                    <a:pt x="103588" y="15488"/>
                  </a:lnTo>
                  <a:lnTo>
                    <a:pt x="978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697737" y="80390"/>
              <a:ext cx="67199" cy="143099"/>
            </a:xfrm>
            <a:custGeom>
              <a:pathLst>
                <a:path extrusionOk="0" h="120000" w="120000">
                  <a:moveTo>
                    <a:pt x="49583" y="0"/>
                  </a:moveTo>
                  <a:lnTo>
                    <a:pt x="0" y="0"/>
                  </a:lnTo>
                  <a:lnTo>
                    <a:pt x="8855" y="79227"/>
                  </a:lnTo>
                  <a:lnTo>
                    <a:pt x="22455" y="110783"/>
                  </a:lnTo>
                  <a:lnTo>
                    <a:pt x="64422" y="120000"/>
                  </a:lnTo>
                  <a:lnTo>
                    <a:pt x="93683" y="119277"/>
                  </a:lnTo>
                  <a:lnTo>
                    <a:pt x="106161" y="118277"/>
                  </a:lnTo>
                  <a:lnTo>
                    <a:pt x="120000" y="116550"/>
                  </a:lnTo>
                  <a:lnTo>
                    <a:pt x="111227" y="97755"/>
                  </a:lnTo>
                  <a:lnTo>
                    <a:pt x="81433" y="97755"/>
                  </a:lnTo>
                  <a:lnTo>
                    <a:pt x="75538" y="97344"/>
                  </a:lnTo>
                  <a:lnTo>
                    <a:pt x="58516" y="79155"/>
                  </a:lnTo>
                  <a:lnTo>
                    <a:pt x="49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Shape 252"/>
            <p:cNvSpPr/>
            <p:nvPr/>
          </p:nvSpPr>
          <p:spPr>
            <a:xfrm>
              <a:off x="676147" y="0"/>
              <a:ext cx="77099" cy="81600"/>
            </a:xfrm>
            <a:custGeom>
              <a:pathLst>
                <a:path extrusionOk="0" h="120000" w="120000">
                  <a:moveTo>
                    <a:pt x="70066" y="0"/>
                  </a:moveTo>
                  <a:lnTo>
                    <a:pt x="28422" y="26727"/>
                  </a:lnTo>
                  <a:lnTo>
                    <a:pt x="31777" y="86538"/>
                  </a:lnTo>
                  <a:lnTo>
                    <a:pt x="0" y="88038"/>
                  </a:lnTo>
                  <a:lnTo>
                    <a:pt x="1772" y="120000"/>
                  </a:lnTo>
                  <a:lnTo>
                    <a:pt x="33555" y="118316"/>
                  </a:lnTo>
                  <a:lnTo>
                    <a:pt x="76694" y="118316"/>
                  </a:lnTo>
                  <a:lnTo>
                    <a:pt x="76577" y="116261"/>
                  </a:lnTo>
                  <a:lnTo>
                    <a:pt x="120000" y="114016"/>
                  </a:lnTo>
                  <a:lnTo>
                    <a:pt x="118338" y="84300"/>
                  </a:lnTo>
                  <a:lnTo>
                    <a:pt x="74800" y="84300"/>
                  </a:lnTo>
                  <a:lnTo>
                    <a:pt x="70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Shape 253"/>
            <p:cNvSpPr/>
            <p:nvPr/>
          </p:nvSpPr>
          <p:spPr>
            <a:xfrm>
              <a:off x="779145" y="52957"/>
              <a:ext cx="110400" cy="166500"/>
            </a:xfrm>
            <a:custGeom>
              <a:pathLst>
                <a:path extrusionOk="0" h="120000" w="120000">
                  <a:moveTo>
                    <a:pt x="30238" y="0"/>
                  </a:moveTo>
                  <a:lnTo>
                    <a:pt x="0" y="1100"/>
                  </a:lnTo>
                  <a:lnTo>
                    <a:pt x="5800" y="74444"/>
                  </a:lnTo>
                  <a:lnTo>
                    <a:pt x="6394" y="80388"/>
                  </a:lnTo>
                  <a:lnTo>
                    <a:pt x="19605" y="107611"/>
                  </a:lnTo>
                  <a:lnTo>
                    <a:pt x="62794" y="120000"/>
                  </a:lnTo>
                  <a:lnTo>
                    <a:pt x="70561" y="119983"/>
                  </a:lnTo>
                  <a:lnTo>
                    <a:pt x="87438" y="118133"/>
                  </a:lnTo>
                  <a:lnTo>
                    <a:pt x="102250" y="113850"/>
                  </a:lnTo>
                  <a:lnTo>
                    <a:pt x="114988" y="107122"/>
                  </a:lnTo>
                  <a:lnTo>
                    <a:pt x="120000" y="102811"/>
                  </a:lnTo>
                  <a:lnTo>
                    <a:pt x="66138" y="102811"/>
                  </a:lnTo>
                  <a:lnTo>
                    <a:pt x="58411" y="101566"/>
                  </a:lnTo>
                  <a:lnTo>
                    <a:pt x="36161" y="72872"/>
                  </a:lnTo>
                  <a:lnTo>
                    <a:pt x="35488" y="65655"/>
                  </a:lnTo>
                  <a:lnTo>
                    <a:pt x="30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894713" y="188809"/>
              <a:ext cx="26100" cy="24000"/>
            </a:xfrm>
            <a:custGeom>
              <a:pathLst>
                <a:path extrusionOk="0" h="120000" w="120000">
                  <a:moveTo>
                    <a:pt x="114494" y="0"/>
                  </a:moveTo>
                  <a:lnTo>
                    <a:pt x="0" y="0"/>
                  </a:lnTo>
                  <a:lnTo>
                    <a:pt x="5827" y="120000"/>
                  </a:lnTo>
                  <a:lnTo>
                    <a:pt x="120000" y="113494"/>
                  </a:lnTo>
                  <a:lnTo>
                    <a:pt x="1144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839976" y="47497"/>
              <a:ext cx="79799" cy="148200"/>
            </a:xfrm>
            <a:custGeom>
              <a:pathLst>
                <a:path extrusionOk="0" h="120000" w="120000">
                  <a:moveTo>
                    <a:pt x="108805" y="0"/>
                  </a:moveTo>
                  <a:lnTo>
                    <a:pt x="66927" y="1133"/>
                  </a:lnTo>
                  <a:lnTo>
                    <a:pt x="73811" y="72466"/>
                  </a:lnTo>
                  <a:lnTo>
                    <a:pt x="74177" y="80472"/>
                  </a:lnTo>
                  <a:lnTo>
                    <a:pt x="47422" y="113444"/>
                  </a:lnTo>
                  <a:lnTo>
                    <a:pt x="36905" y="117222"/>
                  </a:lnTo>
                  <a:lnTo>
                    <a:pt x="25238" y="119288"/>
                  </a:lnTo>
                  <a:lnTo>
                    <a:pt x="0" y="120000"/>
                  </a:lnTo>
                  <a:lnTo>
                    <a:pt x="74583" y="120000"/>
                  </a:lnTo>
                  <a:lnTo>
                    <a:pt x="82416" y="114533"/>
                  </a:lnTo>
                  <a:lnTo>
                    <a:pt x="120000" y="114533"/>
                  </a:lnTo>
                  <a:lnTo>
                    <a:pt x="108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956054" y="43814"/>
              <a:ext cx="51300" cy="165599"/>
            </a:xfrm>
            <a:custGeom>
              <a:pathLst>
                <a:path extrusionOk="0" h="120000" w="120000">
                  <a:moveTo>
                    <a:pt x="58616" y="0"/>
                  </a:moveTo>
                  <a:lnTo>
                    <a:pt x="0" y="1011"/>
                  </a:lnTo>
                  <a:lnTo>
                    <a:pt x="19933" y="120000"/>
                  </a:lnTo>
                  <a:lnTo>
                    <a:pt x="85100" y="118950"/>
                  </a:lnTo>
                  <a:lnTo>
                    <a:pt x="74688" y="56627"/>
                  </a:lnTo>
                  <a:lnTo>
                    <a:pt x="74288" y="50383"/>
                  </a:lnTo>
                  <a:lnTo>
                    <a:pt x="103844" y="21455"/>
                  </a:lnTo>
                  <a:lnTo>
                    <a:pt x="120000" y="18050"/>
                  </a:lnTo>
                  <a:lnTo>
                    <a:pt x="61594" y="18050"/>
                  </a:lnTo>
                  <a:lnTo>
                    <a:pt x="586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1023365" y="63053"/>
              <a:ext cx="15600" cy="12599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0" y="0"/>
                  </a:lnTo>
                  <a:lnTo>
                    <a:pt x="53172" y="38050"/>
                  </a:lnTo>
                  <a:lnTo>
                    <a:pt x="107322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982345" y="38226"/>
              <a:ext cx="62999" cy="30600"/>
            </a:xfrm>
            <a:custGeom>
              <a:pathLst>
                <a:path extrusionOk="0" h="120000" w="120000">
                  <a:moveTo>
                    <a:pt x="64705" y="0"/>
                  </a:moveTo>
                  <a:lnTo>
                    <a:pt x="0" y="120000"/>
                  </a:lnTo>
                  <a:lnTo>
                    <a:pt x="47394" y="120000"/>
                  </a:lnTo>
                  <a:lnTo>
                    <a:pt x="53361" y="115000"/>
                  </a:lnTo>
                  <a:lnTo>
                    <a:pt x="64950" y="113500"/>
                  </a:lnTo>
                  <a:lnTo>
                    <a:pt x="77988" y="112500"/>
                  </a:lnTo>
                  <a:lnTo>
                    <a:pt x="107416" y="112500"/>
                  </a:lnTo>
                  <a:lnTo>
                    <a:pt x="120000" y="29500"/>
                  </a:lnTo>
                  <a:lnTo>
                    <a:pt x="105827" y="15611"/>
                  </a:lnTo>
                  <a:lnTo>
                    <a:pt x="91900" y="6127"/>
                  </a:lnTo>
                  <a:lnTo>
                    <a:pt x="78205" y="955"/>
                  </a:lnTo>
                  <a:lnTo>
                    <a:pt x="64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1056386" y="32383"/>
              <a:ext cx="151500" cy="171599"/>
            </a:xfrm>
            <a:custGeom>
              <a:pathLst>
                <a:path extrusionOk="0" h="120000" w="120000">
                  <a:moveTo>
                    <a:pt x="57133" y="0"/>
                  </a:moveTo>
                  <a:lnTo>
                    <a:pt x="22916" y="10622"/>
                  </a:lnTo>
                  <a:lnTo>
                    <a:pt x="2727" y="37888"/>
                  </a:lnTo>
                  <a:lnTo>
                    <a:pt x="0" y="63800"/>
                  </a:lnTo>
                  <a:lnTo>
                    <a:pt x="1827" y="76972"/>
                  </a:lnTo>
                  <a:lnTo>
                    <a:pt x="19311" y="106583"/>
                  </a:lnTo>
                  <a:lnTo>
                    <a:pt x="51900" y="119661"/>
                  </a:lnTo>
                  <a:lnTo>
                    <a:pt x="65483" y="120000"/>
                  </a:lnTo>
                  <a:lnTo>
                    <a:pt x="76266" y="118894"/>
                  </a:lnTo>
                  <a:lnTo>
                    <a:pt x="85977" y="116616"/>
                  </a:lnTo>
                  <a:lnTo>
                    <a:pt x="94594" y="113166"/>
                  </a:lnTo>
                  <a:lnTo>
                    <a:pt x="102094" y="108544"/>
                  </a:lnTo>
                  <a:lnTo>
                    <a:pt x="107238" y="103994"/>
                  </a:lnTo>
                  <a:lnTo>
                    <a:pt x="64677" y="103994"/>
                  </a:lnTo>
                  <a:lnTo>
                    <a:pt x="56833" y="103727"/>
                  </a:lnTo>
                  <a:lnTo>
                    <a:pt x="27711" y="83305"/>
                  </a:lnTo>
                  <a:lnTo>
                    <a:pt x="23033" y="66733"/>
                  </a:lnTo>
                  <a:lnTo>
                    <a:pt x="120000" y="62288"/>
                  </a:lnTo>
                  <a:lnTo>
                    <a:pt x="119900" y="58200"/>
                  </a:lnTo>
                  <a:lnTo>
                    <a:pt x="119800" y="57044"/>
                  </a:lnTo>
                  <a:lnTo>
                    <a:pt x="118944" y="50738"/>
                  </a:lnTo>
                  <a:lnTo>
                    <a:pt x="23338" y="50738"/>
                  </a:lnTo>
                  <a:lnTo>
                    <a:pt x="24016" y="43544"/>
                  </a:lnTo>
                  <a:lnTo>
                    <a:pt x="44494" y="18905"/>
                  </a:lnTo>
                  <a:lnTo>
                    <a:pt x="58338" y="15994"/>
                  </a:lnTo>
                  <a:lnTo>
                    <a:pt x="102772" y="15994"/>
                  </a:lnTo>
                  <a:lnTo>
                    <a:pt x="100688" y="13772"/>
                  </a:lnTo>
                  <a:lnTo>
                    <a:pt x="91405" y="7311"/>
                  </a:lnTo>
                  <a:lnTo>
                    <a:pt x="81061" y="2855"/>
                  </a:lnTo>
                  <a:lnTo>
                    <a:pt x="69638" y="416"/>
                  </a:lnTo>
                  <a:lnTo>
                    <a:pt x="571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1138046" y="145032"/>
              <a:ext cx="70499" cy="36000"/>
            </a:xfrm>
            <a:custGeom>
              <a:pathLst>
                <a:path extrusionOk="0" h="120000" w="120000">
                  <a:moveTo>
                    <a:pt x="70705" y="0"/>
                  </a:moveTo>
                  <a:lnTo>
                    <a:pt x="23944" y="110805"/>
                  </a:lnTo>
                  <a:lnTo>
                    <a:pt x="0" y="120000"/>
                  </a:lnTo>
                  <a:lnTo>
                    <a:pt x="91488" y="120000"/>
                  </a:lnTo>
                  <a:lnTo>
                    <a:pt x="94216" y="114650"/>
                  </a:lnTo>
                  <a:lnTo>
                    <a:pt x="105405" y="83166"/>
                  </a:lnTo>
                  <a:lnTo>
                    <a:pt x="114000" y="47211"/>
                  </a:lnTo>
                  <a:lnTo>
                    <a:pt x="120000" y="6772"/>
                  </a:lnTo>
                  <a:lnTo>
                    <a:pt x="70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62101" y="55242"/>
              <a:ext cx="1144500" cy="169499"/>
            </a:xfrm>
            <a:custGeom>
              <a:pathLst>
                <a:path extrusionOk="0" h="120000" w="120000">
                  <a:moveTo>
                    <a:pt x="5961" y="39650"/>
                  </a:moveTo>
                  <a:lnTo>
                    <a:pt x="0" y="39650"/>
                  </a:lnTo>
                  <a:lnTo>
                    <a:pt x="805" y="39666"/>
                  </a:lnTo>
                  <a:lnTo>
                    <a:pt x="1516" y="40372"/>
                  </a:lnTo>
                  <a:lnTo>
                    <a:pt x="3900" y="57366"/>
                  </a:lnTo>
                  <a:lnTo>
                    <a:pt x="6738" y="53677"/>
                  </a:lnTo>
                  <a:lnTo>
                    <a:pt x="6527" y="48372"/>
                  </a:lnTo>
                  <a:lnTo>
                    <a:pt x="6272" y="43722"/>
                  </a:lnTo>
                  <a:lnTo>
                    <a:pt x="5961" y="39650"/>
                  </a:lnTo>
                  <a:close/>
                  <a:moveTo>
                    <a:pt x="72361" y="450"/>
                  </a:moveTo>
                  <a:lnTo>
                    <a:pt x="69433" y="1438"/>
                  </a:lnTo>
                  <a:lnTo>
                    <a:pt x="72366" y="1438"/>
                  </a:lnTo>
                  <a:lnTo>
                    <a:pt x="72361" y="450"/>
                  </a:lnTo>
                  <a:close/>
                  <a:moveTo>
                    <a:pt x="16988" y="20050"/>
                  </a:moveTo>
                  <a:lnTo>
                    <a:pt x="14061" y="21038"/>
                  </a:lnTo>
                  <a:lnTo>
                    <a:pt x="17000" y="21038"/>
                  </a:lnTo>
                  <a:lnTo>
                    <a:pt x="16988" y="20050"/>
                  </a:lnTo>
                  <a:close/>
                  <a:moveTo>
                    <a:pt x="17750" y="118622"/>
                  </a:moveTo>
                  <a:lnTo>
                    <a:pt x="17233" y="119327"/>
                  </a:lnTo>
                  <a:lnTo>
                    <a:pt x="16805" y="119727"/>
                  </a:lnTo>
                  <a:lnTo>
                    <a:pt x="16044" y="120000"/>
                  </a:lnTo>
                  <a:lnTo>
                    <a:pt x="17794" y="120000"/>
                  </a:lnTo>
                  <a:lnTo>
                    <a:pt x="17750" y="118622"/>
                  </a:lnTo>
                  <a:close/>
                  <a:moveTo>
                    <a:pt x="73133" y="99033"/>
                  </a:moveTo>
                  <a:lnTo>
                    <a:pt x="72600" y="99722"/>
                  </a:lnTo>
                  <a:lnTo>
                    <a:pt x="72172" y="100138"/>
                  </a:lnTo>
                  <a:lnTo>
                    <a:pt x="71427" y="100400"/>
                  </a:lnTo>
                  <a:lnTo>
                    <a:pt x="73177" y="100400"/>
                  </a:lnTo>
                  <a:lnTo>
                    <a:pt x="73133" y="99033"/>
                  </a:lnTo>
                  <a:close/>
                  <a:moveTo>
                    <a:pt x="117861" y="0"/>
                  </a:moveTo>
                  <a:lnTo>
                    <a:pt x="111977" y="0"/>
                  </a:lnTo>
                  <a:lnTo>
                    <a:pt x="113038" y="338"/>
                  </a:lnTo>
                  <a:lnTo>
                    <a:pt x="114011" y="2150"/>
                  </a:lnTo>
                  <a:lnTo>
                    <a:pt x="116755" y="24927"/>
                  </a:lnTo>
                  <a:lnTo>
                    <a:pt x="116955" y="31738"/>
                  </a:lnTo>
                  <a:lnTo>
                    <a:pt x="107344" y="35155"/>
                  </a:lnTo>
                  <a:lnTo>
                    <a:pt x="120000" y="35155"/>
                  </a:lnTo>
                  <a:lnTo>
                    <a:pt x="119872" y="28022"/>
                  </a:lnTo>
                  <a:lnTo>
                    <a:pt x="119372" y="16205"/>
                  </a:lnTo>
                  <a:lnTo>
                    <a:pt x="118605" y="6094"/>
                  </a:lnTo>
                  <a:lnTo>
                    <a:pt x="117861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2" name="Shape 262"/>
          <p:cNvSpPr/>
          <p:nvPr/>
        </p:nvSpPr>
        <p:spPr>
          <a:xfrm>
            <a:off x="2674109" y="6730617"/>
            <a:ext cx="1608599" cy="230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263" name="Shape 263"/>
          <p:cNvSpPr txBox="1"/>
          <p:nvPr>
            <p:ph idx="3" type="sldNum"/>
          </p:nvPr>
        </p:nvSpPr>
        <p:spPr>
          <a:xfrm>
            <a:off x="8706231" y="6730617"/>
            <a:ext cx="1581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  <p:sp>
        <p:nvSpPr>
          <p:cNvPr id="264" name="Shape 264"/>
          <p:cNvSpPr/>
          <p:nvPr/>
        </p:nvSpPr>
        <p:spPr>
          <a:xfrm>
            <a:off x="3233250" y="5356112"/>
            <a:ext cx="2581200" cy="1041000"/>
          </a:xfrm>
          <a:custGeom>
            <a:pathLst>
              <a:path extrusionOk="0" h="120000" w="120000">
                <a:moveTo>
                  <a:pt x="117961" y="0"/>
                </a:moveTo>
                <a:lnTo>
                  <a:pt x="0" y="16455"/>
                </a:lnTo>
                <a:lnTo>
                  <a:pt x="2027" y="120000"/>
                </a:lnTo>
                <a:lnTo>
                  <a:pt x="120000" y="103522"/>
                </a:lnTo>
                <a:lnTo>
                  <a:pt x="117961" y="0"/>
                </a:lnTo>
                <a:close/>
              </a:path>
            </a:pathLst>
          </a:custGeom>
          <a:solidFill>
            <a:srgbClr val="EF4154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lang="en-US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270" name="Shape 270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Shape 271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3886200" y="2589275"/>
            <a:ext cx="1371600" cy="938786"/>
          </a:xfrm>
          <a:custGeom>
            <a:pathLst>
              <a:path extrusionOk="0" h="120000" w="120000">
                <a:moveTo>
                  <a:pt x="61300" y="0"/>
                </a:moveTo>
                <a:lnTo>
                  <a:pt x="61300" y="33816"/>
                </a:lnTo>
                <a:lnTo>
                  <a:pt x="0" y="33816"/>
                </a:lnTo>
                <a:lnTo>
                  <a:pt x="0" y="86183"/>
                </a:lnTo>
                <a:lnTo>
                  <a:pt x="61300" y="86183"/>
                </a:lnTo>
                <a:lnTo>
                  <a:pt x="61300" y="120000"/>
                </a:lnTo>
                <a:lnTo>
                  <a:pt x="120000" y="60000"/>
                </a:lnTo>
                <a:lnTo>
                  <a:pt x="61300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191000" y="3585971"/>
            <a:ext cx="626362" cy="6537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228600" y="2289048"/>
            <a:ext cx="3581399" cy="16840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8297417" y="2253107"/>
            <a:ext cx="677545" cy="119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276" name="Shape 276"/>
          <p:cNvSpPr/>
          <p:nvPr/>
        </p:nvSpPr>
        <p:spPr>
          <a:xfrm>
            <a:off x="5181598" y="1382266"/>
            <a:ext cx="3046478" cy="334213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/>
          <p:nvPr/>
        </p:nvSpPr>
        <p:spPr>
          <a:xfrm>
            <a:off x="577593" y="310894"/>
            <a:ext cx="8144258" cy="64922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1960244" y="4887721"/>
            <a:ext cx="5220970" cy="1270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How to formulate the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prediction problem?</a:t>
            </a:r>
          </a:p>
        </p:txBody>
      </p:sp>
      <p:sp>
        <p:nvSpPr>
          <p:cNvPr id="279" name="Shape 279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280" name="Shape 280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286" name="Shape 286"/>
          <p:cNvSpPr/>
          <p:nvPr/>
        </p:nvSpPr>
        <p:spPr>
          <a:xfrm>
            <a:off x="114300" y="4219953"/>
            <a:ext cx="4000500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8297417" y="4334889"/>
            <a:ext cx="677545" cy="119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288" name="Shape 288"/>
          <p:cNvSpPr/>
          <p:nvPr/>
        </p:nvSpPr>
        <p:spPr>
          <a:xfrm>
            <a:off x="5375146" y="3323842"/>
            <a:ext cx="2628901" cy="33817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Shape 289"/>
          <p:cNvSpPr/>
          <p:nvPr/>
        </p:nvSpPr>
        <p:spPr>
          <a:xfrm>
            <a:off x="3768851" y="4238244"/>
            <a:ext cx="1641349" cy="1446276"/>
          </a:xfrm>
          <a:custGeom>
            <a:pathLst>
              <a:path extrusionOk="0" h="120000" w="120000">
                <a:moveTo>
                  <a:pt x="44477" y="0"/>
                </a:moveTo>
                <a:lnTo>
                  <a:pt x="44477" y="33816"/>
                </a:lnTo>
                <a:lnTo>
                  <a:pt x="0" y="33816"/>
                </a:lnTo>
                <a:lnTo>
                  <a:pt x="0" y="86183"/>
                </a:lnTo>
                <a:lnTo>
                  <a:pt x="44477" y="86183"/>
                </a:lnTo>
                <a:lnTo>
                  <a:pt x="44477" y="120000"/>
                </a:lnTo>
                <a:lnTo>
                  <a:pt x="120000" y="60000"/>
                </a:lnTo>
                <a:lnTo>
                  <a:pt x="44477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Shape 290"/>
          <p:cNvSpPr/>
          <p:nvPr/>
        </p:nvSpPr>
        <p:spPr>
          <a:xfrm>
            <a:off x="4306823" y="4727446"/>
            <a:ext cx="518160" cy="4678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Shape 291"/>
          <p:cNvSpPr/>
          <p:nvPr/>
        </p:nvSpPr>
        <p:spPr>
          <a:xfrm>
            <a:off x="598931" y="310894"/>
            <a:ext cx="7322818" cy="6568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5119" lvl="0" marL="4775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Predict whether a cascade will</a:t>
            </a:r>
          </a:p>
          <a:p>
            <a:pPr indent="469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25000"/>
              <a:buFont typeface="Arial"/>
              <a:buNone/>
            </a:pP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get &gt;</a:t>
            </a:r>
            <a:r>
              <a:rPr b="1" baseline="0" i="1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reshares?</a:t>
            </a:r>
          </a:p>
        </p:txBody>
      </p:sp>
      <p:sp>
        <p:nvSpPr>
          <p:cNvPr id="293" name="Shape 293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294" name="Shape 294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300" name="Shape 300"/>
          <p:cNvSpPr/>
          <p:nvPr/>
        </p:nvSpPr>
        <p:spPr>
          <a:xfrm>
            <a:off x="114300" y="4219953"/>
            <a:ext cx="4000500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8297417" y="4334889"/>
            <a:ext cx="677545" cy="119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302" name="Shape 302"/>
          <p:cNvSpPr/>
          <p:nvPr/>
        </p:nvSpPr>
        <p:spPr>
          <a:xfrm>
            <a:off x="5375146" y="3323842"/>
            <a:ext cx="2628901" cy="33817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Shape 303"/>
          <p:cNvSpPr/>
          <p:nvPr/>
        </p:nvSpPr>
        <p:spPr>
          <a:xfrm>
            <a:off x="3768851" y="4238244"/>
            <a:ext cx="1641349" cy="1446276"/>
          </a:xfrm>
          <a:custGeom>
            <a:pathLst>
              <a:path extrusionOk="0" h="120000" w="120000">
                <a:moveTo>
                  <a:pt x="44477" y="0"/>
                </a:moveTo>
                <a:lnTo>
                  <a:pt x="44477" y="33816"/>
                </a:lnTo>
                <a:lnTo>
                  <a:pt x="0" y="33816"/>
                </a:lnTo>
                <a:lnTo>
                  <a:pt x="0" y="86183"/>
                </a:lnTo>
                <a:lnTo>
                  <a:pt x="44477" y="86183"/>
                </a:lnTo>
                <a:lnTo>
                  <a:pt x="44477" y="120000"/>
                </a:lnTo>
                <a:lnTo>
                  <a:pt x="120000" y="60000"/>
                </a:lnTo>
                <a:lnTo>
                  <a:pt x="44477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/>
          <p:nvPr/>
        </p:nvSpPr>
        <p:spPr>
          <a:xfrm>
            <a:off x="4306823" y="4727446"/>
            <a:ext cx="518160" cy="46786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Shape 305"/>
          <p:cNvSpPr/>
          <p:nvPr/>
        </p:nvSpPr>
        <p:spPr>
          <a:xfrm>
            <a:off x="598931" y="310894"/>
            <a:ext cx="7322818" cy="6568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Shape 306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5119" lvl="0" marL="4775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Predict whether a cascade will</a:t>
            </a:r>
          </a:p>
          <a:p>
            <a:pPr indent="469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25000"/>
              <a:buFont typeface="Arial"/>
              <a:buNone/>
            </a:pP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get &gt;</a:t>
            </a:r>
            <a:r>
              <a:rPr b="1" baseline="0" i="1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reshares?</a:t>
            </a:r>
          </a:p>
        </p:txBody>
      </p:sp>
      <p:sp>
        <p:nvSpPr>
          <p:cNvPr id="307" name="Shape 307"/>
          <p:cNvSpPr/>
          <p:nvPr/>
        </p:nvSpPr>
        <p:spPr>
          <a:xfrm>
            <a:off x="2209800" y="3539616"/>
            <a:ext cx="4977131" cy="2175383"/>
          </a:xfrm>
          <a:custGeom>
            <a:pathLst>
              <a:path extrusionOk="0" h="120000" w="120000">
                <a:moveTo>
                  <a:pt x="116900" y="0"/>
                </a:moveTo>
                <a:lnTo>
                  <a:pt x="0" y="18705"/>
                </a:lnTo>
                <a:lnTo>
                  <a:pt x="3094" y="120000"/>
                </a:lnTo>
                <a:lnTo>
                  <a:pt x="120000" y="101294"/>
                </a:lnTo>
                <a:lnTo>
                  <a:pt x="116900" y="0"/>
                </a:lnTo>
                <a:close/>
              </a:path>
            </a:pathLst>
          </a:custGeom>
          <a:solidFill>
            <a:srgbClr val="1BA8C5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/>
          <p:nvPr/>
        </p:nvSpPr>
        <p:spPr>
          <a:xfrm>
            <a:off x="3152648" y="3891914"/>
            <a:ext cx="3026411" cy="96481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3008964" y="4940553"/>
            <a:ext cx="3452161" cy="46723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Shape 310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311" name="Shape 311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317" name="Shape 317"/>
          <p:cNvSpPr/>
          <p:nvPr/>
        </p:nvSpPr>
        <p:spPr>
          <a:xfrm>
            <a:off x="809243" y="3307078"/>
            <a:ext cx="4000501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7430515" y="3549648"/>
            <a:ext cx="677545" cy="119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319" name="Shape 319"/>
          <p:cNvSpPr/>
          <p:nvPr/>
        </p:nvSpPr>
        <p:spPr>
          <a:xfrm>
            <a:off x="5486398" y="3477767"/>
            <a:ext cx="1662684" cy="1444753"/>
          </a:xfrm>
          <a:custGeom>
            <a:pathLst>
              <a:path extrusionOk="0" h="120000" w="120000">
                <a:moveTo>
                  <a:pt x="45527" y="0"/>
                </a:moveTo>
                <a:lnTo>
                  <a:pt x="45527" y="33805"/>
                </a:lnTo>
                <a:lnTo>
                  <a:pt x="0" y="33805"/>
                </a:lnTo>
                <a:lnTo>
                  <a:pt x="0" y="86194"/>
                </a:lnTo>
                <a:lnTo>
                  <a:pt x="45527" y="86194"/>
                </a:lnTo>
                <a:lnTo>
                  <a:pt x="45527" y="120000"/>
                </a:lnTo>
                <a:lnTo>
                  <a:pt x="120000" y="60000"/>
                </a:lnTo>
                <a:lnTo>
                  <a:pt x="45527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Shape 320"/>
          <p:cNvSpPr/>
          <p:nvPr/>
        </p:nvSpPr>
        <p:spPr>
          <a:xfrm>
            <a:off x="5894832" y="3966971"/>
            <a:ext cx="525780" cy="4678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598931" y="310894"/>
            <a:ext cx="7357872" cy="65684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Shape 322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5119" lvl="0" marL="477519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Predict the exact number of nodes</a:t>
            </a:r>
          </a:p>
          <a:p>
            <a:pPr indent="46990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25000"/>
              <a:buFont typeface="Arial"/>
              <a:buNone/>
            </a:pP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in a cascade</a:t>
            </a:r>
          </a:p>
        </p:txBody>
      </p:sp>
      <p:sp>
        <p:nvSpPr>
          <p:cNvPr id="323" name="Shape 323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324" name="Shape 324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330" name="Shape 330"/>
          <p:cNvSpPr/>
          <p:nvPr/>
        </p:nvSpPr>
        <p:spPr>
          <a:xfrm>
            <a:off x="809243" y="3307078"/>
            <a:ext cx="4000501" cy="170688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Shape 331"/>
          <p:cNvSpPr/>
          <p:nvPr/>
        </p:nvSpPr>
        <p:spPr>
          <a:xfrm>
            <a:off x="7430515" y="3549648"/>
            <a:ext cx="677545" cy="119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332" name="Shape 332"/>
          <p:cNvSpPr/>
          <p:nvPr/>
        </p:nvSpPr>
        <p:spPr>
          <a:xfrm>
            <a:off x="5486398" y="3477767"/>
            <a:ext cx="1662684" cy="1444753"/>
          </a:xfrm>
          <a:custGeom>
            <a:pathLst>
              <a:path extrusionOk="0" h="120000" w="120000">
                <a:moveTo>
                  <a:pt x="45527" y="0"/>
                </a:moveTo>
                <a:lnTo>
                  <a:pt x="45527" y="33805"/>
                </a:lnTo>
                <a:lnTo>
                  <a:pt x="0" y="33805"/>
                </a:lnTo>
                <a:lnTo>
                  <a:pt x="0" y="86194"/>
                </a:lnTo>
                <a:lnTo>
                  <a:pt x="45527" y="86194"/>
                </a:lnTo>
                <a:lnTo>
                  <a:pt x="45527" y="120000"/>
                </a:lnTo>
                <a:lnTo>
                  <a:pt x="120000" y="60000"/>
                </a:lnTo>
                <a:lnTo>
                  <a:pt x="45527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Shape 333"/>
          <p:cNvSpPr/>
          <p:nvPr/>
        </p:nvSpPr>
        <p:spPr>
          <a:xfrm>
            <a:off x="5894832" y="3966971"/>
            <a:ext cx="525780" cy="4678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Shape 334"/>
          <p:cNvSpPr/>
          <p:nvPr/>
        </p:nvSpPr>
        <p:spPr>
          <a:xfrm>
            <a:off x="598931" y="310894"/>
            <a:ext cx="7357872" cy="65684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5119" lvl="0" marL="477519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Predict the exact number of nodes</a:t>
            </a:r>
          </a:p>
          <a:p>
            <a:pPr indent="46990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25000"/>
              <a:buFont typeface="Arial"/>
              <a:buNone/>
            </a:pP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in a cascade</a:t>
            </a:r>
          </a:p>
        </p:txBody>
      </p:sp>
      <p:sp>
        <p:nvSpPr>
          <p:cNvPr id="336" name="Shape 336"/>
          <p:cNvSpPr/>
          <p:nvPr/>
        </p:nvSpPr>
        <p:spPr>
          <a:xfrm>
            <a:off x="2057399" y="3633723"/>
            <a:ext cx="5681473" cy="2081277"/>
          </a:xfrm>
          <a:custGeom>
            <a:pathLst>
              <a:path extrusionOk="0" h="120000" w="120000">
                <a:moveTo>
                  <a:pt x="117500" y="0"/>
                </a:moveTo>
                <a:lnTo>
                  <a:pt x="0" y="22433"/>
                </a:lnTo>
                <a:lnTo>
                  <a:pt x="2500" y="120000"/>
                </a:lnTo>
                <a:lnTo>
                  <a:pt x="120000" y="97572"/>
                </a:lnTo>
                <a:lnTo>
                  <a:pt x="117500" y="0"/>
                </a:lnTo>
                <a:close/>
              </a:path>
            </a:pathLst>
          </a:custGeom>
          <a:solidFill>
            <a:srgbClr val="1BA8C5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2286986" y="3868164"/>
            <a:ext cx="5151401" cy="163156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339" name="Shape 339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345" name="Shape 345"/>
          <p:cNvSpPr txBox="1"/>
          <p:nvPr>
            <p:ph type="title"/>
          </p:nvPr>
        </p:nvSpPr>
        <p:spPr>
          <a:xfrm>
            <a:off x="618235" y="1381483"/>
            <a:ext cx="6775450" cy="1634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5080" rtl="0" algn="l">
              <a:lnSpc>
                <a:spcPct val="98800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Only look at cascades with a  minimum number of reshares  and predict future growth</a:t>
            </a:r>
          </a:p>
        </p:txBody>
      </p:sp>
      <p:sp>
        <p:nvSpPr>
          <p:cNvPr id="346" name="Shape 346"/>
          <p:cNvSpPr/>
          <p:nvPr/>
        </p:nvSpPr>
        <p:spPr>
          <a:xfrm>
            <a:off x="7924543" y="4182489"/>
            <a:ext cx="677545" cy="119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347" name="Shape 347"/>
          <p:cNvSpPr/>
          <p:nvPr/>
        </p:nvSpPr>
        <p:spPr>
          <a:xfrm>
            <a:off x="5001767" y="3171442"/>
            <a:ext cx="2628899" cy="33817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3284219" y="4264151"/>
            <a:ext cx="1470660" cy="1446278"/>
          </a:xfrm>
          <a:custGeom>
            <a:pathLst>
              <a:path extrusionOk="0" h="120000" w="120000">
                <a:moveTo>
                  <a:pt x="35711" y="0"/>
                </a:moveTo>
                <a:lnTo>
                  <a:pt x="35711" y="33816"/>
                </a:lnTo>
                <a:lnTo>
                  <a:pt x="0" y="33816"/>
                </a:lnTo>
                <a:lnTo>
                  <a:pt x="0" y="86183"/>
                </a:lnTo>
                <a:lnTo>
                  <a:pt x="35711" y="86183"/>
                </a:lnTo>
                <a:lnTo>
                  <a:pt x="35711" y="120000"/>
                </a:lnTo>
                <a:lnTo>
                  <a:pt x="120000" y="60000"/>
                </a:lnTo>
                <a:lnTo>
                  <a:pt x="35711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3988307" y="4753353"/>
            <a:ext cx="350520" cy="4678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815339" y="3977639"/>
            <a:ext cx="1906524" cy="18897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598931" y="310894"/>
            <a:ext cx="7357872" cy="6568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353" name="Shape 353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359" name="Shape 359"/>
          <p:cNvSpPr txBox="1"/>
          <p:nvPr>
            <p:ph type="title"/>
          </p:nvPr>
        </p:nvSpPr>
        <p:spPr>
          <a:xfrm>
            <a:off x="618235" y="1381483"/>
            <a:ext cx="6775450" cy="1634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5080" rtl="0" algn="l">
              <a:lnSpc>
                <a:spcPct val="98800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Only look at cascades with a  minimum number of reshares  and predict future growth</a:t>
            </a:r>
          </a:p>
        </p:txBody>
      </p:sp>
      <p:sp>
        <p:nvSpPr>
          <p:cNvPr id="360" name="Shape 360"/>
          <p:cNvSpPr/>
          <p:nvPr/>
        </p:nvSpPr>
        <p:spPr>
          <a:xfrm>
            <a:off x="7924543" y="4182489"/>
            <a:ext cx="677545" cy="1197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361" name="Shape 361"/>
          <p:cNvSpPr/>
          <p:nvPr/>
        </p:nvSpPr>
        <p:spPr>
          <a:xfrm>
            <a:off x="5001767" y="3171442"/>
            <a:ext cx="2628899" cy="33817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3284219" y="4264151"/>
            <a:ext cx="1470660" cy="1446278"/>
          </a:xfrm>
          <a:custGeom>
            <a:pathLst>
              <a:path extrusionOk="0" h="120000" w="120000">
                <a:moveTo>
                  <a:pt x="35711" y="0"/>
                </a:moveTo>
                <a:lnTo>
                  <a:pt x="35711" y="33816"/>
                </a:lnTo>
                <a:lnTo>
                  <a:pt x="0" y="33816"/>
                </a:lnTo>
                <a:lnTo>
                  <a:pt x="0" y="86183"/>
                </a:lnTo>
                <a:lnTo>
                  <a:pt x="35711" y="86183"/>
                </a:lnTo>
                <a:lnTo>
                  <a:pt x="35711" y="120000"/>
                </a:lnTo>
                <a:lnTo>
                  <a:pt x="120000" y="60000"/>
                </a:lnTo>
                <a:lnTo>
                  <a:pt x="35711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3988307" y="4753353"/>
            <a:ext cx="350520" cy="46786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/>
          <p:nvPr/>
        </p:nvSpPr>
        <p:spPr>
          <a:xfrm>
            <a:off x="815339" y="3977639"/>
            <a:ext cx="1906524" cy="188976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Shape 365"/>
          <p:cNvSpPr/>
          <p:nvPr/>
        </p:nvSpPr>
        <p:spPr>
          <a:xfrm>
            <a:off x="598931" y="310894"/>
            <a:ext cx="7357872" cy="65684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Shape 366"/>
          <p:cNvSpPr/>
          <p:nvPr/>
        </p:nvSpPr>
        <p:spPr>
          <a:xfrm>
            <a:off x="2215894" y="3771900"/>
            <a:ext cx="4870704" cy="2095501"/>
          </a:xfrm>
          <a:custGeom>
            <a:pathLst>
              <a:path extrusionOk="0" h="120000" w="120000">
                <a:moveTo>
                  <a:pt x="116961" y="0"/>
                </a:moveTo>
                <a:lnTo>
                  <a:pt x="0" y="19005"/>
                </a:lnTo>
                <a:lnTo>
                  <a:pt x="3038" y="120000"/>
                </a:lnTo>
                <a:lnTo>
                  <a:pt x="120000" y="100988"/>
                </a:lnTo>
                <a:lnTo>
                  <a:pt x="116961" y="0"/>
                </a:lnTo>
                <a:close/>
              </a:path>
            </a:pathLst>
          </a:custGeom>
          <a:solidFill>
            <a:srgbClr val="1BA8C5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Shape 367"/>
          <p:cNvSpPr/>
          <p:nvPr/>
        </p:nvSpPr>
        <p:spPr>
          <a:xfrm>
            <a:off x="2601722" y="4167378"/>
            <a:ext cx="4109593" cy="143423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8" name="Shape 368"/>
          <p:cNvGrpSpPr/>
          <p:nvPr/>
        </p:nvGrpSpPr>
        <p:grpSpPr>
          <a:xfrm>
            <a:off x="5148707" y="4095113"/>
            <a:ext cx="954915" cy="330709"/>
            <a:chOff x="0" y="0"/>
            <a:chExt cx="954914" cy="330708"/>
          </a:xfrm>
        </p:grpSpPr>
        <p:sp>
          <p:nvSpPr>
            <p:cNvPr id="369" name="Shape 369"/>
            <p:cNvSpPr/>
            <p:nvPr/>
          </p:nvSpPr>
          <p:spPr>
            <a:xfrm>
              <a:off x="0" y="18666"/>
              <a:ext cx="216406" cy="312040"/>
            </a:xfrm>
            <a:custGeom>
              <a:pathLst>
                <a:path extrusionOk="0" h="120000" w="120000">
                  <a:moveTo>
                    <a:pt x="32677" y="0"/>
                  </a:moveTo>
                  <a:lnTo>
                    <a:pt x="0" y="1561"/>
                  </a:lnTo>
                  <a:lnTo>
                    <a:pt x="11900" y="120000"/>
                  </a:lnTo>
                  <a:lnTo>
                    <a:pt x="42322" y="118533"/>
                  </a:lnTo>
                  <a:lnTo>
                    <a:pt x="41055" y="105933"/>
                  </a:lnTo>
                  <a:lnTo>
                    <a:pt x="115322" y="105933"/>
                  </a:lnTo>
                  <a:lnTo>
                    <a:pt x="116622" y="104955"/>
                  </a:lnTo>
                  <a:lnTo>
                    <a:pt x="120000" y="101050"/>
                  </a:lnTo>
                  <a:lnTo>
                    <a:pt x="71477" y="101050"/>
                  </a:lnTo>
                  <a:lnTo>
                    <a:pt x="64705" y="100800"/>
                  </a:lnTo>
                  <a:lnTo>
                    <a:pt x="44922" y="89588"/>
                  </a:lnTo>
                  <a:lnTo>
                    <a:pt x="39927" y="73650"/>
                  </a:lnTo>
                  <a:lnTo>
                    <a:pt x="39783" y="67588"/>
                  </a:lnTo>
                  <a:lnTo>
                    <a:pt x="40711" y="62294"/>
                  </a:lnTo>
                  <a:lnTo>
                    <a:pt x="54083" y="48838"/>
                  </a:lnTo>
                  <a:lnTo>
                    <a:pt x="64716" y="46738"/>
                  </a:lnTo>
                  <a:lnTo>
                    <a:pt x="118988" y="46738"/>
                  </a:lnTo>
                  <a:lnTo>
                    <a:pt x="117316" y="44466"/>
                  </a:lnTo>
                  <a:lnTo>
                    <a:pt x="115144" y="42638"/>
                  </a:lnTo>
                  <a:lnTo>
                    <a:pt x="36972" y="42638"/>
                  </a:lnTo>
                  <a:lnTo>
                    <a:pt x="32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Shape 370"/>
            <p:cNvSpPr/>
            <p:nvPr/>
          </p:nvSpPr>
          <p:spPr>
            <a:xfrm>
              <a:off x="116711" y="140207"/>
              <a:ext cx="114870" cy="141224"/>
            </a:xfrm>
            <a:custGeom>
              <a:pathLst>
                <a:path extrusionOk="0" h="120000" w="120000">
                  <a:moveTo>
                    <a:pt x="102244" y="0"/>
                  </a:moveTo>
                  <a:lnTo>
                    <a:pt x="0" y="0"/>
                  </a:lnTo>
                  <a:lnTo>
                    <a:pt x="10822" y="283"/>
                  </a:lnTo>
                  <a:lnTo>
                    <a:pt x="20794" y="2427"/>
                  </a:lnTo>
                  <a:lnTo>
                    <a:pt x="50733" y="30511"/>
                  </a:lnTo>
                  <a:lnTo>
                    <a:pt x="57105" y="72583"/>
                  </a:lnTo>
                  <a:lnTo>
                    <a:pt x="55466" y="84938"/>
                  </a:lnTo>
                  <a:lnTo>
                    <a:pt x="31311" y="115383"/>
                  </a:lnTo>
                  <a:lnTo>
                    <a:pt x="12738" y="120000"/>
                  </a:lnTo>
                  <a:lnTo>
                    <a:pt x="104144" y="120000"/>
                  </a:lnTo>
                  <a:lnTo>
                    <a:pt x="109000" y="113416"/>
                  </a:lnTo>
                  <a:lnTo>
                    <a:pt x="116405" y="95611"/>
                  </a:lnTo>
                  <a:lnTo>
                    <a:pt x="120000" y="75216"/>
                  </a:lnTo>
                  <a:lnTo>
                    <a:pt x="119800" y="52227"/>
                  </a:lnTo>
                  <a:lnTo>
                    <a:pt x="116116" y="30216"/>
                  </a:lnTo>
                  <a:lnTo>
                    <a:pt x="109222" y="11127"/>
                  </a:lnTo>
                  <a:lnTo>
                    <a:pt x="102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Shape 371"/>
            <p:cNvSpPr/>
            <p:nvPr/>
          </p:nvSpPr>
          <p:spPr>
            <a:xfrm>
              <a:off x="265429" y="0"/>
              <a:ext cx="62866" cy="58802"/>
            </a:xfrm>
            <a:custGeom>
              <a:pathLst>
                <a:path extrusionOk="0" h="120000" w="120000">
                  <a:moveTo>
                    <a:pt x="112727" y="0"/>
                  </a:moveTo>
                  <a:lnTo>
                    <a:pt x="0" y="8555"/>
                  </a:lnTo>
                  <a:lnTo>
                    <a:pt x="7272" y="120000"/>
                  </a:lnTo>
                  <a:lnTo>
                    <a:pt x="120000" y="111705"/>
                  </a:lnTo>
                  <a:lnTo>
                    <a:pt x="1127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Shape 372"/>
            <p:cNvSpPr/>
            <p:nvPr/>
          </p:nvSpPr>
          <p:spPr>
            <a:xfrm>
              <a:off x="271397" y="84960"/>
              <a:ext cx="74678" cy="227205"/>
            </a:xfrm>
            <a:custGeom>
              <a:pathLst>
                <a:path extrusionOk="0" h="120000" w="120000">
                  <a:moveTo>
                    <a:pt x="94894" y="0"/>
                  </a:moveTo>
                  <a:lnTo>
                    <a:pt x="0" y="2144"/>
                  </a:lnTo>
                  <a:lnTo>
                    <a:pt x="25100" y="120000"/>
                  </a:lnTo>
                  <a:lnTo>
                    <a:pt x="120000" y="117788"/>
                  </a:lnTo>
                  <a:lnTo>
                    <a:pt x="948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Shape 373"/>
            <p:cNvSpPr/>
            <p:nvPr/>
          </p:nvSpPr>
          <p:spPr>
            <a:xfrm>
              <a:off x="387256" y="114673"/>
              <a:ext cx="204261" cy="189998"/>
            </a:xfrm>
            <a:custGeom>
              <a:pathLst>
                <a:path extrusionOk="0" h="120000" w="120000">
                  <a:moveTo>
                    <a:pt x="109405" y="0"/>
                  </a:moveTo>
                  <a:lnTo>
                    <a:pt x="59216" y="0"/>
                  </a:lnTo>
                  <a:lnTo>
                    <a:pt x="64483" y="472"/>
                  </a:lnTo>
                  <a:lnTo>
                    <a:pt x="68677" y="1594"/>
                  </a:lnTo>
                  <a:lnTo>
                    <a:pt x="78022" y="22061"/>
                  </a:lnTo>
                  <a:lnTo>
                    <a:pt x="72522" y="24633"/>
                  </a:lnTo>
                  <a:lnTo>
                    <a:pt x="65183" y="27427"/>
                  </a:lnTo>
                  <a:lnTo>
                    <a:pt x="55977" y="30444"/>
                  </a:lnTo>
                  <a:lnTo>
                    <a:pt x="44894" y="33694"/>
                  </a:lnTo>
                  <a:lnTo>
                    <a:pt x="36538" y="36300"/>
                  </a:lnTo>
                  <a:lnTo>
                    <a:pt x="13533" y="47605"/>
                  </a:lnTo>
                  <a:lnTo>
                    <a:pt x="622" y="70216"/>
                  </a:lnTo>
                  <a:lnTo>
                    <a:pt x="0" y="75794"/>
                  </a:lnTo>
                  <a:lnTo>
                    <a:pt x="55" y="81661"/>
                  </a:lnTo>
                  <a:lnTo>
                    <a:pt x="8122" y="104705"/>
                  </a:lnTo>
                  <a:lnTo>
                    <a:pt x="28016" y="118433"/>
                  </a:lnTo>
                  <a:lnTo>
                    <a:pt x="36672" y="120000"/>
                  </a:lnTo>
                  <a:lnTo>
                    <a:pt x="46311" y="120000"/>
                  </a:lnTo>
                  <a:lnTo>
                    <a:pt x="72405" y="110750"/>
                  </a:lnTo>
                  <a:lnTo>
                    <a:pt x="85705" y="98422"/>
                  </a:lnTo>
                  <a:lnTo>
                    <a:pt x="120000" y="98422"/>
                  </a:lnTo>
                  <a:lnTo>
                    <a:pt x="119400" y="96811"/>
                  </a:lnTo>
                  <a:lnTo>
                    <a:pt x="118255" y="92966"/>
                  </a:lnTo>
                  <a:lnTo>
                    <a:pt x="54966" y="92966"/>
                  </a:lnTo>
                  <a:lnTo>
                    <a:pt x="34822" y="80377"/>
                  </a:lnTo>
                  <a:lnTo>
                    <a:pt x="34077" y="69866"/>
                  </a:lnTo>
                  <a:lnTo>
                    <a:pt x="36088" y="65294"/>
                  </a:lnTo>
                  <a:lnTo>
                    <a:pt x="58850" y="53583"/>
                  </a:lnTo>
                  <a:lnTo>
                    <a:pt x="65477" y="51494"/>
                  </a:lnTo>
                  <a:lnTo>
                    <a:pt x="71150" y="49572"/>
                  </a:lnTo>
                  <a:lnTo>
                    <a:pt x="75855" y="47833"/>
                  </a:lnTo>
                  <a:lnTo>
                    <a:pt x="79588" y="46283"/>
                  </a:lnTo>
                  <a:lnTo>
                    <a:pt x="113588" y="46283"/>
                  </a:lnTo>
                  <a:lnTo>
                    <a:pt x="112194" y="21583"/>
                  </a:lnTo>
                  <a:lnTo>
                    <a:pt x="111183" y="10405"/>
                  </a:lnTo>
                  <a:lnTo>
                    <a:pt x="109722" y="1188"/>
                  </a:lnTo>
                  <a:lnTo>
                    <a:pt x="1094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Shape 374"/>
            <p:cNvSpPr/>
            <p:nvPr/>
          </p:nvSpPr>
          <p:spPr>
            <a:xfrm>
              <a:off x="533145" y="270510"/>
              <a:ext cx="67819" cy="23749"/>
            </a:xfrm>
            <a:custGeom>
              <a:pathLst>
                <a:path extrusionOk="0" h="120000" w="120000">
                  <a:moveTo>
                    <a:pt x="103283" y="0"/>
                  </a:moveTo>
                  <a:lnTo>
                    <a:pt x="0" y="0"/>
                  </a:lnTo>
                  <a:lnTo>
                    <a:pt x="900" y="5133"/>
                  </a:lnTo>
                  <a:lnTo>
                    <a:pt x="2472" y="16683"/>
                  </a:lnTo>
                  <a:lnTo>
                    <a:pt x="4494" y="34011"/>
                  </a:lnTo>
                  <a:lnTo>
                    <a:pt x="9438" y="71872"/>
                  </a:lnTo>
                  <a:lnTo>
                    <a:pt x="13483" y="100750"/>
                  </a:lnTo>
                  <a:lnTo>
                    <a:pt x="16855" y="120000"/>
                  </a:lnTo>
                  <a:lnTo>
                    <a:pt x="120000" y="99466"/>
                  </a:lnTo>
                  <a:lnTo>
                    <a:pt x="112761" y="60966"/>
                  </a:lnTo>
                  <a:lnTo>
                    <a:pt x="106572" y="23500"/>
                  </a:lnTo>
                  <a:lnTo>
                    <a:pt x="103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Shape 375"/>
            <p:cNvSpPr/>
            <p:nvPr/>
          </p:nvSpPr>
          <p:spPr>
            <a:xfrm>
              <a:off x="386079" y="68801"/>
              <a:ext cx="187410" cy="76867"/>
            </a:xfrm>
            <a:custGeom>
              <a:pathLst>
                <a:path extrusionOk="0" h="120000" w="120000">
                  <a:moveTo>
                    <a:pt x="70933" y="0"/>
                  </a:moveTo>
                  <a:lnTo>
                    <a:pt x="46033" y="4794"/>
                  </a:lnTo>
                  <a:lnTo>
                    <a:pt x="17811" y="32566"/>
                  </a:lnTo>
                  <a:lnTo>
                    <a:pt x="2761" y="86511"/>
                  </a:lnTo>
                  <a:lnTo>
                    <a:pt x="0" y="110683"/>
                  </a:lnTo>
                  <a:lnTo>
                    <a:pt x="34805" y="120000"/>
                  </a:lnTo>
                  <a:lnTo>
                    <a:pt x="36361" y="108405"/>
                  </a:lnTo>
                  <a:lnTo>
                    <a:pt x="38227" y="98611"/>
                  </a:lnTo>
                  <a:lnTo>
                    <a:pt x="65300" y="71616"/>
                  </a:lnTo>
                  <a:lnTo>
                    <a:pt x="120000" y="71616"/>
                  </a:lnTo>
                  <a:lnTo>
                    <a:pt x="118244" y="56588"/>
                  </a:lnTo>
                  <a:lnTo>
                    <a:pt x="97177" y="9366"/>
                  </a:lnTo>
                  <a:lnTo>
                    <a:pt x="81250" y="1038"/>
                  </a:lnTo>
                  <a:lnTo>
                    <a:pt x="70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Shape 376"/>
            <p:cNvSpPr/>
            <p:nvPr/>
          </p:nvSpPr>
          <p:spPr>
            <a:xfrm>
              <a:off x="620520" y="211709"/>
              <a:ext cx="197929" cy="74729"/>
            </a:xfrm>
            <a:custGeom>
              <a:pathLst>
                <a:path extrusionOk="0" h="120000" w="120000">
                  <a:moveTo>
                    <a:pt x="35572" y="0"/>
                  </a:moveTo>
                  <a:lnTo>
                    <a:pt x="0" y="21211"/>
                  </a:lnTo>
                  <a:lnTo>
                    <a:pt x="3827" y="44716"/>
                  </a:lnTo>
                  <a:lnTo>
                    <a:pt x="8972" y="65361"/>
                  </a:lnTo>
                  <a:lnTo>
                    <a:pt x="32361" y="109211"/>
                  </a:lnTo>
                  <a:lnTo>
                    <a:pt x="54622" y="120000"/>
                  </a:lnTo>
                  <a:lnTo>
                    <a:pt x="67755" y="119505"/>
                  </a:lnTo>
                  <a:lnTo>
                    <a:pt x="94266" y="105588"/>
                  </a:lnTo>
                  <a:lnTo>
                    <a:pt x="119094" y="55650"/>
                  </a:lnTo>
                  <a:lnTo>
                    <a:pt x="120000" y="51216"/>
                  </a:lnTo>
                  <a:lnTo>
                    <a:pt x="59944" y="51216"/>
                  </a:lnTo>
                  <a:lnTo>
                    <a:pt x="54638" y="49477"/>
                  </a:lnTo>
                  <a:lnTo>
                    <a:pt x="37350" y="12727"/>
                  </a:lnTo>
                  <a:lnTo>
                    <a:pt x="3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Shape 377"/>
            <p:cNvSpPr/>
            <p:nvPr/>
          </p:nvSpPr>
          <p:spPr>
            <a:xfrm>
              <a:off x="622045" y="52639"/>
              <a:ext cx="206503" cy="190964"/>
            </a:xfrm>
            <a:custGeom>
              <a:pathLst>
                <a:path extrusionOk="0" h="120000" w="120000">
                  <a:moveTo>
                    <a:pt x="64277" y="0"/>
                  </a:moveTo>
                  <a:lnTo>
                    <a:pt x="38772" y="2138"/>
                  </a:lnTo>
                  <a:lnTo>
                    <a:pt x="11288" y="15922"/>
                  </a:lnTo>
                  <a:lnTo>
                    <a:pt x="250" y="38727"/>
                  </a:lnTo>
                  <a:lnTo>
                    <a:pt x="0" y="47527"/>
                  </a:lnTo>
                  <a:lnTo>
                    <a:pt x="1577" y="57011"/>
                  </a:lnTo>
                  <a:lnTo>
                    <a:pt x="17416" y="77933"/>
                  </a:lnTo>
                  <a:lnTo>
                    <a:pt x="52038" y="88616"/>
                  </a:lnTo>
                  <a:lnTo>
                    <a:pt x="77266" y="93094"/>
                  </a:lnTo>
                  <a:lnTo>
                    <a:pt x="81183" y="94450"/>
                  </a:lnTo>
                  <a:lnTo>
                    <a:pt x="86127" y="106983"/>
                  </a:lnTo>
                  <a:lnTo>
                    <a:pt x="84872" y="110411"/>
                  </a:lnTo>
                  <a:lnTo>
                    <a:pt x="62288" y="119911"/>
                  </a:lnTo>
                  <a:lnTo>
                    <a:pt x="56572" y="120000"/>
                  </a:lnTo>
                  <a:lnTo>
                    <a:pt x="114133" y="120000"/>
                  </a:lnTo>
                  <a:lnTo>
                    <a:pt x="117405" y="113444"/>
                  </a:lnTo>
                  <a:lnTo>
                    <a:pt x="119655" y="104616"/>
                  </a:lnTo>
                  <a:lnTo>
                    <a:pt x="120000" y="95250"/>
                  </a:lnTo>
                  <a:lnTo>
                    <a:pt x="118766" y="86927"/>
                  </a:lnTo>
                  <a:lnTo>
                    <a:pt x="100672" y="64261"/>
                  </a:lnTo>
                  <a:lnTo>
                    <a:pt x="68116" y="54866"/>
                  </a:lnTo>
                  <a:lnTo>
                    <a:pt x="55622" y="52622"/>
                  </a:lnTo>
                  <a:lnTo>
                    <a:pt x="46016" y="50550"/>
                  </a:lnTo>
                  <a:lnTo>
                    <a:pt x="31366" y="37311"/>
                  </a:lnTo>
                  <a:lnTo>
                    <a:pt x="32472" y="34677"/>
                  </a:lnTo>
                  <a:lnTo>
                    <a:pt x="54094" y="27016"/>
                  </a:lnTo>
                  <a:lnTo>
                    <a:pt x="59172" y="26894"/>
                  </a:lnTo>
                  <a:lnTo>
                    <a:pt x="108972" y="26894"/>
                  </a:lnTo>
                  <a:lnTo>
                    <a:pt x="108072" y="24733"/>
                  </a:lnTo>
                  <a:lnTo>
                    <a:pt x="91955" y="6744"/>
                  </a:lnTo>
                  <a:lnTo>
                    <a:pt x="75122" y="950"/>
                  </a:lnTo>
                  <a:lnTo>
                    <a:pt x="642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Shape 378"/>
            <p:cNvSpPr/>
            <p:nvPr/>
          </p:nvSpPr>
          <p:spPr>
            <a:xfrm>
              <a:off x="880237" y="42417"/>
              <a:ext cx="63118" cy="63120"/>
            </a:xfrm>
            <a:custGeom>
              <a:pathLst>
                <a:path extrusionOk="0" h="120000" w="120000">
                  <a:moveTo>
                    <a:pt x="112272" y="0"/>
                  </a:moveTo>
                  <a:lnTo>
                    <a:pt x="0" y="7727"/>
                  </a:lnTo>
                  <a:lnTo>
                    <a:pt x="7727" y="120000"/>
                  </a:lnTo>
                  <a:lnTo>
                    <a:pt x="120000" y="112033"/>
                  </a:lnTo>
                  <a:lnTo>
                    <a:pt x="1122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Shape 379"/>
            <p:cNvSpPr/>
            <p:nvPr/>
          </p:nvSpPr>
          <p:spPr>
            <a:xfrm>
              <a:off x="891666" y="206375"/>
              <a:ext cx="63247" cy="63247"/>
            </a:xfrm>
            <a:custGeom>
              <a:pathLst>
                <a:path extrusionOk="0" h="120000" w="120000">
                  <a:moveTo>
                    <a:pt x="112044" y="0"/>
                  </a:moveTo>
                  <a:lnTo>
                    <a:pt x="0" y="7950"/>
                  </a:lnTo>
                  <a:lnTo>
                    <a:pt x="7950" y="120000"/>
                  </a:lnTo>
                  <a:lnTo>
                    <a:pt x="120000" y="112050"/>
                  </a:lnTo>
                  <a:lnTo>
                    <a:pt x="1120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Shape 380"/>
            <p:cNvSpPr/>
            <p:nvPr/>
          </p:nvSpPr>
          <p:spPr>
            <a:xfrm>
              <a:off x="66675" y="93978"/>
              <a:ext cx="747394" cy="233118"/>
            </a:xfrm>
            <a:custGeom>
              <a:pathLst>
                <a:path extrusionOk="0" h="120000" w="120000">
                  <a:moveTo>
                    <a:pt x="82516" y="48377"/>
                  </a:moveTo>
                  <a:lnTo>
                    <a:pt x="73222" y="48377"/>
                  </a:lnTo>
                  <a:lnTo>
                    <a:pt x="73344" y="54455"/>
                  </a:lnTo>
                  <a:lnTo>
                    <a:pt x="73433" y="59472"/>
                  </a:lnTo>
                  <a:lnTo>
                    <a:pt x="71266" y="79955"/>
                  </a:lnTo>
                  <a:lnTo>
                    <a:pt x="66494" y="86427"/>
                  </a:lnTo>
                  <a:lnTo>
                    <a:pt x="83788" y="86427"/>
                  </a:lnTo>
                  <a:lnTo>
                    <a:pt x="82805" y="63572"/>
                  </a:lnTo>
                  <a:lnTo>
                    <a:pt x="82516" y="48377"/>
                  </a:lnTo>
                  <a:close/>
                  <a:moveTo>
                    <a:pt x="119277" y="750"/>
                  </a:moveTo>
                  <a:lnTo>
                    <a:pt x="105516" y="750"/>
                  </a:lnTo>
                  <a:lnTo>
                    <a:pt x="106761" y="1144"/>
                  </a:lnTo>
                  <a:lnTo>
                    <a:pt x="107844" y="2027"/>
                  </a:lnTo>
                  <a:lnTo>
                    <a:pt x="108766" y="3400"/>
                  </a:lnTo>
                  <a:lnTo>
                    <a:pt x="109888" y="5488"/>
                  </a:lnTo>
                  <a:lnTo>
                    <a:pt x="110683" y="8761"/>
                  </a:lnTo>
                  <a:lnTo>
                    <a:pt x="111172" y="13138"/>
                  </a:lnTo>
                  <a:lnTo>
                    <a:pt x="120000" y="5883"/>
                  </a:lnTo>
                  <a:lnTo>
                    <a:pt x="119277" y="750"/>
                  </a:lnTo>
                  <a:close/>
                  <a:moveTo>
                    <a:pt x="22688" y="103033"/>
                  </a:moveTo>
                  <a:lnTo>
                    <a:pt x="1183" y="103033"/>
                  </a:lnTo>
                  <a:lnTo>
                    <a:pt x="2411" y="107283"/>
                  </a:lnTo>
                  <a:lnTo>
                    <a:pt x="8188" y="118233"/>
                  </a:lnTo>
                  <a:lnTo>
                    <a:pt x="11266" y="120000"/>
                  </a:lnTo>
                  <a:lnTo>
                    <a:pt x="12805" y="119961"/>
                  </a:lnTo>
                  <a:lnTo>
                    <a:pt x="15788" y="118311"/>
                  </a:lnTo>
                  <a:lnTo>
                    <a:pt x="18494" y="114716"/>
                  </a:lnTo>
                  <a:lnTo>
                    <a:pt x="20916" y="109188"/>
                  </a:lnTo>
                  <a:lnTo>
                    <a:pt x="22688" y="103033"/>
                  </a:lnTo>
                  <a:close/>
                  <a:moveTo>
                    <a:pt x="10050" y="0"/>
                  </a:moveTo>
                  <a:lnTo>
                    <a:pt x="7166" y="1627"/>
                  </a:lnTo>
                  <a:lnTo>
                    <a:pt x="4527" y="5227"/>
                  </a:lnTo>
                  <a:lnTo>
                    <a:pt x="2138" y="10794"/>
                  </a:lnTo>
                  <a:lnTo>
                    <a:pt x="0" y="18305"/>
                  </a:lnTo>
                  <a:lnTo>
                    <a:pt x="22633" y="18305"/>
                  </a:lnTo>
                  <a:lnTo>
                    <a:pt x="16111" y="2450"/>
                  </a:lnTo>
                  <a:lnTo>
                    <a:pt x="1005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1" name="Shape 381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382" name="Shape 382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388" name="Shape 388"/>
          <p:cNvSpPr/>
          <p:nvPr/>
        </p:nvSpPr>
        <p:spPr>
          <a:xfrm>
            <a:off x="3581400" y="3465576"/>
            <a:ext cx="1545337" cy="1446278"/>
          </a:xfrm>
          <a:custGeom>
            <a:pathLst>
              <a:path extrusionOk="0" h="120000" w="120000">
                <a:moveTo>
                  <a:pt x="39783" y="0"/>
                </a:moveTo>
                <a:lnTo>
                  <a:pt x="39783" y="33816"/>
                </a:lnTo>
                <a:lnTo>
                  <a:pt x="0" y="33816"/>
                </a:lnTo>
                <a:lnTo>
                  <a:pt x="0" y="86183"/>
                </a:lnTo>
                <a:lnTo>
                  <a:pt x="39783" y="86183"/>
                </a:lnTo>
                <a:lnTo>
                  <a:pt x="39783" y="120000"/>
                </a:lnTo>
                <a:lnTo>
                  <a:pt x="120000" y="60000"/>
                </a:lnTo>
                <a:lnTo>
                  <a:pt x="39783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5152642" y="2327148"/>
            <a:ext cx="2983994" cy="134112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580643" y="3508246"/>
            <a:ext cx="2667001" cy="113690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8050782" y="2230246"/>
            <a:ext cx="677547" cy="119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392" name="Shape 392"/>
          <p:cNvSpPr/>
          <p:nvPr/>
        </p:nvSpPr>
        <p:spPr>
          <a:xfrm>
            <a:off x="5373623" y="4739639"/>
            <a:ext cx="2520696" cy="111709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8168385" y="4432426"/>
            <a:ext cx="677545" cy="119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394" name="Shape 394"/>
          <p:cNvSpPr/>
          <p:nvPr/>
        </p:nvSpPr>
        <p:spPr>
          <a:xfrm>
            <a:off x="4114798" y="3954778"/>
            <a:ext cx="521209" cy="469393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1340866" y="4768341"/>
            <a:ext cx="1614806" cy="357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1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b="1" baseline="0" i="0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reshares</a:t>
            </a:r>
          </a:p>
        </p:txBody>
      </p:sp>
      <p:sp>
        <p:nvSpPr>
          <p:cNvPr id="396" name="Shape 396"/>
          <p:cNvSpPr/>
          <p:nvPr/>
        </p:nvSpPr>
        <p:spPr>
          <a:xfrm>
            <a:off x="6024753" y="3495546"/>
            <a:ext cx="1964690" cy="730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25095" lvl="0" marL="125095" marR="508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less than the  median </a:t>
            </a:r>
            <a:r>
              <a:rPr b="1" baseline="0" i="1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f(k)</a:t>
            </a:r>
          </a:p>
        </p:txBody>
      </p:sp>
      <p:sp>
        <p:nvSpPr>
          <p:cNvPr id="397" name="Shape 397"/>
          <p:cNvSpPr/>
          <p:nvPr/>
        </p:nvSpPr>
        <p:spPr>
          <a:xfrm>
            <a:off x="6104889" y="5741312"/>
            <a:ext cx="2124710" cy="730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more than the</a:t>
            </a:r>
          </a:p>
          <a:p>
            <a:pPr indent="0" lvl="0" marL="0" marR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median </a:t>
            </a:r>
            <a:r>
              <a:rPr b="1" baseline="0" i="1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f(k)</a:t>
            </a:r>
          </a:p>
        </p:txBody>
      </p:sp>
      <p:sp>
        <p:nvSpPr>
          <p:cNvPr id="398" name="Shape 398"/>
          <p:cNvSpPr/>
          <p:nvPr/>
        </p:nvSpPr>
        <p:spPr>
          <a:xfrm>
            <a:off x="577593" y="310893"/>
            <a:ext cx="7904989" cy="5013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Shape 399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5119" lvl="0" marL="477519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Will a cascade reach the median</a:t>
            </a:r>
          </a:p>
          <a:p>
            <a:pPr indent="46990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25000"/>
              <a:buFont typeface="Arial"/>
              <a:buNone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size?</a:t>
            </a:r>
          </a:p>
        </p:txBody>
      </p:sp>
      <p:sp>
        <p:nvSpPr>
          <p:cNvPr id="400" name="Shape 400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401" name="Shape 401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  <p:sp>
        <p:nvSpPr>
          <p:cNvPr id="402" name="Shape 402"/>
          <p:cNvSpPr/>
          <p:nvPr/>
        </p:nvSpPr>
        <p:spPr>
          <a:xfrm>
            <a:off x="609395" y="5937705"/>
            <a:ext cx="3798571" cy="641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baseline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cascades of size </a:t>
            </a:r>
            <a:r>
              <a:rPr b="0" baseline="0" i="0" lang="en-US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≥ 𝒌 </a:t>
            </a:r>
            <a:r>
              <a:rPr b="1" baseline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 the</a:t>
            </a: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mbria"/>
              <a:buNone/>
            </a:pPr>
            <a:r>
              <a:rPr b="0" baseline="0" i="0" lang="en-US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𝒇(𝒌) </a:t>
            </a:r>
            <a:r>
              <a:rPr b="1" baseline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 their median final  size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9" name="Shape 409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Shape 410"/>
          <p:cNvSpPr/>
          <p:nvPr/>
        </p:nvSpPr>
        <p:spPr>
          <a:xfrm>
            <a:off x="1216151" y="1219200"/>
            <a:ext cx="6632447" cy="54863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/>
          <p:nvPr/>
        </p:nvSpPr>
        <p:spPr>
          <a:xfrm>
            <a:off x="408430" y="313941"/>
            <a:ext cx="7915657" cy="5013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Shape 412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413" name="Shape 413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</a:p>
        </p:txBody>
      </p:sp>
      <p:sp>
        <p:nvSpPr>
          <p:cNvPr id="47" name="Shape 47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</a:p>
        </p:txBody>
      </p:sp>
      <p:cxnSp>
        <p:nvCxnSpPr>
          <p:cNvPr id="49" name="Shape 49"/>
          <p:cNvCxnSpPr/>
          <p:nvPr/>
        </p:nvCxnSpPr>
        <p:spPr>
          <a:xfrm>
            <a:off x="0" y="1043937"/>
            <a:ext cx="9144000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Shape 50"/>
          <p:cNvSpPr/>
          <p:nvPr/>
        </p:nvSpPr>
        <p:spPr>
          <a:xfrm>
            <a:off x="0" y="0"/>
            <a:ext cx="9144000" cy="102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875" y="1789524"/>
            <a:ext cx="3970924" cy="368269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/>
          <p:nvPr/>
        </p:nvSpPr>
        <p:spPr>
          <a:xfrm>
            <a:off x="1073650" y="89525"/>
            <a:ext cx="65859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80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Familiar</a:t>
            </a:r>
            <a:r>
              <a:rPr lang="en-US" sz="4800">
                <a:solidFill>
                  <a:srgbClr val="F1C232"/>
                </a:solidFill>
              </a:rPr>
              <a:t>?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975" y="2050437"/>
            <a:ext cx="300990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419" name="Shape 419"/>
          <p:cNvSpPr/>
          <p:nvPr/>
        </p:nvSpPr>
        <p:spPr>
          <a:xfrm>
            <a:off x="4716778" y="1965959"/>
            <a:ext cx="3799331" cy="180593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0" y="3217164"/>
            <a:ext cx="3733800" cy="168554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Shape 421"/>
          <p:cNvSpPr/>
          <p:nvPr/>
        </p:nvSpPr>
        <p:spPr>
          <a:xfrm>
            <a:off x="4809742" y="4532376"/>
            <a:ext cx="3656077" cy="171602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Shape 422"/>
          <p:cNvSpPr/>
          <p:nvPr/>
        </p:nvSpPr>
        <p:spPr>
          <a:xfrm>
            <a:off x="1240332" y="4876544"/>
            <a:ext cx="1614806" cy="3579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1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k </a:t>
            </a:r>
            <a:r>
              <a:rPr b="1" baseline="0" i="0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reshares</a:t>
            </a:r>
          </a:p>
        </p:txBody>
      </p:sp>
      <p:sp>
        <p:nvSpPr>
          <p:cNvPr id="423" name="Shape 423"/>
          <p:cNvSpPr/>
          <p:nvPr/>
        </p:nvSpPr>
        <p:spPr>
          <a:xfrm>
            <a:off x="5654166" y="1933955"/>
            <a:ext cx="3328671" cy="2097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12700" lvl="0" marL="0" marR="0" rtl="0" algn="l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1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≤2k </a:t>
            </a:r>
            <a:r>
              <a:rPr b="1" baseline="0" i="0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reshares = </a:t>
            </a:r>
            <a:r>
              <a:rPr b="1" baseline="0" i="1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f(k)</a:t>
            </a:r>
          </a:p>
        </p:txBody>
      </p:sp>
      <p:sp>
        <p:nvSpPr>
          <p:cNvPr id="424" name="Shape 424"/>
          <p:cNvSpPr/>
          <p:nvPr/>
        </p:nvSpPr>
        <p:spPr>
          <a:xfrm>
            <a:off x="5770878" y="4290314"/>
            <a:ext cx="3184525" cy="218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12700" lvl="0" marL="0" marR="0" rtl="0" algn="l">
              <a:lnSpc>
                <a:spcPct val="100000"/>
              </a:lnSpc>
              <a:spcBef>
                <a:spcPts val="470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r>
              <a:rPr b="1" baseline="0" i="1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2k </a:t>
            </a:r>
            <a:r>
              <a:rPr b="1" baseline="0" i="0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reshares = </a:t>
            </a:r>
            <a:r>
              <a:rPr b="1" baseline="0" i="1" lang="en-US" sz="25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f(k)</a:t>
            </a:r>
          </a:p>
        </p:txBody>
      </p:sp>
      <p:sp>
        <p:nvSpPr>
          <p:cNvPr id="425" name="Shape 425"/>
          <p:cNvSpPr/>
          <p:nvPr/>
        </p:nvSpPr>
        <p:spPr>
          <a:xfrm>
            <a:off x="598929" y="310893"/>
            <a:ext cx="6224018" cy="501396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5119" lvl="0" marL="4775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Will a cascade double in size?</a:t>
            </a:r>
          </a:p>
        </p:txBody>
      </p:sp>
      <p:sp>
        <p:nvSpPr>
          <p:cNvPr id="427" name="Shape 427"/>
          <p:cNvSpPr/>
          <p:nvPr/>
        </p:nvSpPr>
        <p:spPr>
          <a:xfrm>
            <a:off x="3712464" y="3604258"/>
            <a:ext cx="1621538" cy="1444753"/>
          </a:xfrm>
          <a:custGeom>
            <a:pathLst>
              <a:path extrusionOk="0" h="120000" w="120000">
                <a:moveTo>
                  <a:pt x="43638" y="0"/>
                </a:moveTo>
                <a:lnTo>
                  <a:pt x="43638" y="33805"/>
                </a:lnTo>
                <a:lnTo>
                  <a:pt x="0" y="33805"/>
                </a:lnTo>
                <a:lnTo>
                  <a:pt x="0" y="86194"/>
                </a:lnTo>
                <a:lnTo>
                  <a:pt x="43638" y="86194"/>
                </a:lnTo>
                <a:lnTo>
                  <a:pt x="43638" y="120000"/>
                </a:lnTo>
                <a:lnTo>
                  <a:pt x="120000" y="60000"/>
                </a:lnTo>
                <a:lnTo>
                  <a:pt x="43638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Shape 428"/>
          <p:cNvSpPr/>
          <p:nvPr/>
        </p:nvSpPr>
        <p:spPr>
          <a:xfrm>
            <a:off x="4405883" y="4091939"/>
            <a:ext cx="512062" cy="46939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430" name="Shape 430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436" name="Shape 436"/>
          <p:cNvSpPr/>
          <p:nvPr/>
        </p:nvSpPr>
        <p:spPr>
          <a:xfrm>
            <a:off x="609600" y="2331719"/>
            <a:ext cx="7848599" cy="2435352"/>
          </a:xfrm>
          <a:prstGeom prst="rect">
            <a:avLst/>
          </a:prstGeom>
          <a:solidFill>
            <a:srgbClr val="8FBD23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7" name="Shape 437"/>
          <p:cNvSpPr/>
          <p:nvPr/>
        </p:nvSpPr>
        <p:spPr>
          <a:xfrm>
            <a:off x="801114" y="2602738"/>
            <a:ext cx="746950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Given that a cascade has obtained  </a:t>
            </a:r>
            <a:r>
              <a:rPr b="0" baseline="0" i="1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b="0" baseline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reshares, will it grow beyond  the median size </a:t>
            </a:r>
            <a:r>
              <a:rPr b="0" baseline="0" i="1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f(k)=2k</a:t>
            </a:r>
            <a:r>
              <a:rPr b="0" baseline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38" name="Shape 438"/>
          <p:cNvSpPr/>
          <p:nvPr/>
        </p:nvSpPr>
        <p:spPr>
          <a:xfrm>
            <a:off x="110371" y="1326132"/>
            <a:ext cx="4690227" cy="1264666"/>
          </a:xfrm>
          <a:custGeom>
            <a:pathLst>
              <a:path extrusionOk="0" h="120000" w="120000">
                <a:moveTo>
                  <a:pt x="118316" y="0"/>
                </a:moveTo>
                <a:lnTo>
                  <a:pt x="0" y="30683"/>
                </a:lnTo>
                <a:lnTo>
                  <a:pt x="1683" y="120000"/>
                </a:lnTo>
                <a:lnTo>
                  <a:pt x="120000" y="89316"/>
                </a:lnTo>
                <a:lnTo>
                  <a:pt x="118316" y="0"/>
                </a:lnTo>
                <a:close/>
              </a:path>
            </a:pathLst>
          </a:custGeom>
          <a:solidFill>
            <a:srgbClr val="8FBD23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Shape 439"/>
          <p:cNvSpPr/>
          <p:nvPr/>
        </p:nvSpPr>
        <p:spPr>
          <a:xfrm>
            <a:off x="1220724" y="1536570"/>
            <a:ext cx="2711196" cy="7392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Shape 440"/>
          <p:cNvSpPr/>
          <p:nvPr/>
        </p:nvSpPr>
        <p:spPr>
          <a:xfrm>
            <a:off x="1012683" y="2061716"/>
            <a:ext cx="1539888" cy="3295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442" name="Shape 442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448" name="Shape 448"/>
          <p:cNvSpPr/>
          <p:nvPr/>
        </p:nvSpPr>
        <p:spPr>
          <a:xfrm>
            <a:off x="609600" y="2331719"/>
            <a:ext cx="7848599" cy="2435352"/>
          </a:xfrm>
          <a:prstGeom prst="rect">
            <a:avLst/>
          </a:prstGeom>
          <a:solidFill>
            <a:srgbClr val="8FBD23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" name="Shape 449"/>
          <p:cNvSpPr/>
          <p:nvPr/>
        </p:nvSpPr>
        <p:spPr>
          <a:xfrm>
            <a:off x="801114" y="2602738"/>
            <a:ext cx="7469507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Given that a cascade has obtained  </a:t>
            </a:r>
            <a:r>
              <a:rPr b="0" baseline="0" i="1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 </a:t>
            </a:r>
            <a:r>
              <a:rPr b="0" baseline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reshares, will it grow beyond  the median size </a:t>
            </a:r>
            <a:r>
              <a:rPr b="0" baseline="0" i="1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f(k)=2k</a:t>
            </a:r>
            <a:r>
              <a:rPr b="0" baseline="0" i="0" lang="en-US" sz="4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</a:p>
        </p:txBody>
      </p:sp>
      <p:sp>
        <p:nvSpPr>
          <p:cNvPr id="450" name="Shape 450"/>
          <p:cNvSpPr/>
          <p:nvPr/>
        </p:nvSpPr>
        <p:spPr>
          <a:xfrm>
            <a:off x="110371" y="1326132"/>
            <a:ext cx="4690227" cy="1264666"/>
          </a:xfrm>
          <a:custGeom>
            <a:pathLst>
              <a:path extrusionOk="0" h="120000" w="120000">
                <a:moveTo>
                  <a:pt x="118316" y="0"/>
                </a:moveTo>
                <a:lnTo>
                  <a:pt x="0" y="30683"/>
                </a:lnTo>
                <a:lnTo>
                  <a:pt x="1683" y="120000"/>
                </a:lnTo>
                <a:lnTo>
                  <a:pt x="120000" y="89316"/>
                </a:lnTo>
                <a:lnTo>
                  <a:pt x="118316" y="0"/>
                </a:lnTo>
                <a:close/>
              </a:path>
            </a:pathLst>
          </a:custGeom>
          <a:solidFill>
            <a:srgbClr val="8FBD23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/>
          <p:nvPr/>
        </p:nvSpPr>
        <p:spPr>
          <a:xfrm>
            <a:off x="1220724" y="1536570"/>
            <a:ext cx="2711196" cy="73926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Shape 452"/>
          <p:cNvSpPr/>
          <p:nvPr/>
        </p:nvSpPr>
        <p:spPr>
          <a:xfrm>
            <a:off x="1012683" y="2061716"/>
            <a:ext cx="1539888" cy="32956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437208" y="4496053"/>
            <a:ext cx="1785672" cy="59321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Shape 454"/>
          <p:cNvSpPr/>
          <p:nvPr/>
        </p:nvSpPr>
        <p:spPr>
          <a:xfrm>
            <a:off x="4939283" y="4483478"/>
            <a:ext cx="3970528" cy="707645"/>
          </a:xfrm>
          <a:custGeom>
            <a:pathLst>
              <a:path extrusionOk="0" h="120000" w="120000">
                <a:moveTo>
                  <a:pt x="119211" y="0"/>
                </a:moveTo>
                <a:lnTo>
                  <a:pt x="0" y="35038"/>
                </a:lnTo>
                <a:lnTo>
                  <a:pt x="788" y="120000"/>
                </a:lnTo>
                <a:lnTo>
                  <a:pt x="120000" y="84938"/>
                </a:lnTo>
                <a:lnTo>
                  <a:pt x="119211" y="0"/>
                </a:lnTo>
                <a:close/>
              </a:path>
            </a:pathLst>
          </a:custGeom>
          <a:solidFill>
            <a:srgbClr val="EF4154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5078757" y="4646928"/>
            <a:ext cx="3694402" cy="39649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457" name="Shape 457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27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463" name="Shape 463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Shape 464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Shape 465"/>
          <p:cNvSpPr/>
          <p:nvPr/>
        </p:nvSpPr>
        <p:spPr>
          <a:xfrm>
            <a:off x="598929" y="310893"/>
            <a:ext cx="4349498" cy="5013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Shape 466"/>
          <p:cNvSpPr/>
          <p:nvPr/>
        </p:nvSpPr>
        <p:spPr>
          <a:xfrm>
            <a:off x="598925" y="1170250"/>
            <a:ext cx="7198199" cy="58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40132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ct val="78947"/>
              <a:buFont typeface="Noto Sans Symbols"/>
              <a:buChar char="●"/>
            </a:pPr>
            <a:r>
              <a:rPr lang="en-US" sz="3800">
                <a:solidFill>
                  <a:srgbClr val="52575F"/>
                </a:solidFill>
                <a:latin typeface="Calibri"/>
                <a:ea typeface="Calibri"/>
                <a:cs typeface="Calibri"/>
                <a:sym typeface="Calibri"/>
              </a:rPr>
              <a:t>The authors</a:t>
            </a:r>
            <a:r>
              <a:rPr b="0" baseline="0" i="0" lang="en-US" sz="3800" u="none" cap="none" strike="noStrike">
                <a:solidFill>
                  <a:srgbClr val="52575F"/>
                </a:solidFill>
                <a:latin typeface="Calibri"/>
                <a:ea typeface="Calibri"/>
                <a:cs typeface="Calibri"/>
                <a:sym typeface="Calibri"/>
              </a:rPr>
              <a:t> used </a:t>
            </a:r>
            <a:r>
              <a:rPr b="1" baseline="0" i="0" lang="en-US" sz="3800" u="none" cap="none" strike="noStrike">
                <a:solidFill>
                  <a:srgbClr val="52575F"/>
                </a:solidFill>
                <a:latin typeface="Calibri"/>
                <a:ea typeface="Calibri"/>
                <a:cs typeface="Calibri"/>
                <a:sym typeface="Calibri"/>
              </a:rPr>
              <a:t>anonymized Facebook  photo re-sharing data </a:t>
            </a:r>
            <a:r>
              <a:rPr b="0" baseline="0" i="0" lang="en-US" sz="3800" u="none" cap="none" strike="noStrike">
                <a:solidFill>
                  <a:srgbClr val="52575F"/>
                </a:solidFill>
                <a:latin typeface="Calibri"/>
                <a:ea typeface="Calibri"/>
                <a:cs typeface="Calibri"/>
                <a:sym typeface="Calibri"/>
              </a:rPr>
              <a:t>from June  2013 to reconstruct reshare  cascades using click, impression,  and friend/follower data</a:t>
            </a:r>
          </a:p>
          <a:p>
            <a:pPr indent="-320040" lvl="0" marL="33274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52575F"/>
              </a:buClr>
              <a:buSzPct val="78947"/>
              <a:buFont typeface="Noto Sans Symbols"/>
              <a:buChar char="●"/>
            </a:pPr>
            <a:r>
              <a:rPr b="0" baseline="0" i="0" lang="en-US" sz="3800" u="none" cap="none" strike="noStrike">
                <a:solidFill>
                  <a:srgbClr val="52575F"/>
                </a:solidFill>
                <a:latin typeface="Calibri"/>
                <a:ea typeface="Calibri"/>
                <a:cs typeface="Calibri"/>
                <a:sym typeface="Calibri"/>
              </a:rPr>
              <a:t>Using </a:t>
            </a:r>
            <a:r>
              <a:rPr b="1" baseline="0" i="0" lang="en-US" sz="3800" u="none" cap="none" strike="noStrike">
                <a:solidFill>
                  <a:srgbClr val="52575F"/>
                </a:solidFill>
                <a:latin typeface="Calibri"/>
                <a:ea typeface="Calibri"/>
                <a:cs typeface="Calibri"/>
                <a:sym typeface="Calibri"/>
              </a:rPr>
              <a:t>features of the cascade</a:t>
            </a:r>
            <a:r>
              <a:rPr b="0" baseline="0" i="0" lang="en-US" sz="3800" u="none" cap="none" strike="noStrike">
                <a:solidFill>
                  <a:srgbClr val="52575F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</a:p>
          <a:p>
            <a:pPr indent="330200" lvl="0" marL="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ct val="25000"/>
              <a:buFont typeface="Calibri"/>
              <a:buNone/>
            </a:pPr>
            <a:r>
              <a:rPr b="0" baseline="0" i="0" lang="en-US" sz="3800" u="none" cap="none" strike="noStrike">
                <a:solidFill>
                  <a:srgbClr val="52575F"/>
                </a:solidFill>
                <a:latin typeface="Calibri"/>
                <a:ea typeface="Calibri"/>
                <a:cs typeface="Calibri"/>
                <a:sym typeface="Calibri"/>
              </a:rPr>
              <a:t>we </a:t>
            </a:r>
            <a:r>
              <a:rPr b="1" baseline="0" i="0" lang="en-US" sz="3800" u="none" cap="none" strike="noStrike">
                <a:solidFill>
                  <a:srgbClr val="52575F"/>
                </a:solidFill>
                <a:latin typeface="Calibri"/>
                <a:ea typeface="Calibri"/>
                <a:cs typeface="Calibri"/>
                <a:sym typeface="Calibri"/>
              </a:rPr>
              <a:t>evaluate the performance of a  classifier</a:t>
            </a:r>
          </a:p>
        </p:txBody>
      </p:sp>
      <p:sp>
        <p:nvSpPr>
          <p:cNvPr id="467" name="Shape 467"/>
          <p:cNvSpPr/>
          <p:nvPr/>
        </p:nvSpPr>
        <p:spPr>
          <a:xfrm>
            <a:off x="7238999" y="2438400"/>
            <a:ext cx="1858774" cy="96392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Shape 468"/>
          <p:cNvSpPr/>
          <p:nvPr/>
        </p:nvSpPr>
        <p:spPr>
          <a:xfrm>
            <a:off x="7162799" y="3733800"/>
            <a:ext cx="1922781" cy="1068833"/>
          </a:xfrm>
          <a:custGeom>
            <a:pathLst>
              <a:path extrusionOk="0" h="120000" w="120000">
                <a:moveTo>
                  <a:pt x="8733" y="0"/>
                </a:moveTo>
                <a:lnTo>
                  <a:pt x="0" y="81316"/>
                </a:lnTo>
                <a:lnTo>
                  <a:pt x="111266" y="120000"/>
                </a:lnTo>
                <a:lnTo>
                  <a:pt x="120000" y="38700"/>
                </a:lnTo>
                <a:lnTo>
                  <a:pt x="8733" y="0"/>
                </a:lnTo>
                <a:close/>
              </a:path>
            </a:pathLst>
          </a:custGeom>
          <a:solidFill>
            <a:srgbClr val="EF4154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9" name="Shape 469"/>
          <p:cNvGrpSpPr/>
          <p:nvPr/>
        </p:nvGrpSpPr>
        <p:grpSpPr>
          <a:xfrm>
            <a:off x="7332217" y="3839180"/>
            <a:ext cx="392380" cy="277650"/>
            <a:chOff x="0" y="0"/>
            <a:chExt cx="392377" cy="277650"/>
          </a:xfrm>
        </p:grpSpPr>
        <p:sp>
          <p:nvSpPr>
            <p:cNvPr id="470" name="Shape 470"/>
            <p:cNvSpPr/>
            <p:nvPr/>
          </p:nvSpPr>
          <p:spPr>
            <a:xfrm>
              <a:off x="0" y="154713"/>
              <a:ext cx="114578" cy="66251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12105" y="77750"/>
                  </a:lnTo>
                  <a:lnTo>
                    <a:pt x="52272" y="117316"/>
                  </a:lnTo>
                  <a:lnTo>
                    <a:pt x="64472" y="120000"/>
                  </a:lnTo>
                  <a:lnTo>
                    <a:pt x="76166" y="119444"/>
                  </a:lnTo>
                  <a:lnTo>
                    <a:pt x="117483" y="85977"/>
                  </a:lnTo>
                  <a:lnTo>
                    <a:pt x="120000" y="81200"/>
                  </a:lnTo>
                  <a:lnTo>
                    <a:pt x="65838" y="81200"/>
                  </a:lnTo>
                  <a:lnTo>
                    <a:pt x="47483" y="75222"/>
                  </a:lnTo>
                  <a:lnTo>
                    <a:pt x="27000" y="4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Shape 471"/>
            <p:cNvSpPr/>
            <p:nvPr/>
          </p:nvSpPr>
          <p:spPr>
            <a:xfrm>
              <a:off x="62864" y="124868"/>
              <a:ext cx="84854" cy="74677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81544" y="0"/>
                  </a:lnTo>
                  <a:lnTo>
                    <a:pt x="81183" y="3672"/>
                  </a:lnTo>
                  <a:lnTo>
                    <a:pt x="80644" y="6533"/>
                  </a:lnTo>
                  <a:lnTo>
                    <a:pt x="61050" y="70177"/>
                  </a:lnTo>
                  <a:lnTo>
                    <a:pt x="10416" y="119388"/>
                  </a:lnTo>
                  <a:lnTo>
                    <a:pt x="0" y="120000"/>
                  </a:lnTo>
                  <a:lnTo>
                    <a:pt x="73133" y="120000"/>
                  </a:lnTo>
                  <a:lnTo>
                    <a:pt x="108527" y="49488"/>
                  </a:lnTo>
                  <a:lnTo>
                    <a:pt x="115638" y="22094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12355" y="0"/>
              <a:ext cx="135995" cy="144159"/>
            </a:xfrm>
            <a:custGeom>
              <a:pathLst>
                <a:path extrusionOk="0" h="120000" w="120000">
                  <a:moveTo>
                    <a:pt x="60911" y="0"/>
                  </a:moveTo>
                  <a:lnTo>
                    <a:pt x="27422" y="9961"/>
                  </a:lnTo>
                  <a:lnTo>
                    <a:pt x="5233" y="37850"/>
                  </a:lnTo>
                  <a:lnTo>
                    <a:pt x="0" y="63244"/>
                  </a:lnTo>
                  <a:lnTo>
                    <a:pt x="766" y="75000"/>
                  </a:lnTo>
                  <a:lnTo>
                    <a:pt x="16283" y="104405"/>
                  </a:lnTo>
                  <a:lnTo>
                    <a:pt x="52527" y="120000"/>
                  </a:lnTo>
                  <a:lnTo>
                    <a:pt x="59427" y="119972"/>
                  </a:lnTo>
                  <a:lnTo>
                    <a:pt x="95444" y="103944"/>
                  </a:lnTo>
                  <a:lnTo>
                    <a:pt x="119438" y="103944"/>
                  </a:lnTo>
                  <a:lnTo>
                    <a:pt x="120000" y="101588"/>
                  </a:lnTo>
                  <a:lnTo>
                    <a:pt x="63055" y="101588"/>
                  </a:lnTo>
                  <a:lnTo>
                    <a:pt x="55166" y="100861"/>
                  </a:lnTo>
                  <a:lnTo>
                    <a:pt x="26855" y="78716"/>
                  </a:lnTo>
                  <a:lnTo>
                    <a:pt x="24283" y="63855"/>
                  </a:lnTo>
                  <a:lnTo>
                    <a:pt x="25294" y="55627"/>
                  </a:lnTo>
                  <a:lnTo>
                    <a:pt x="43155" y="26850"/>
                  </a:lnTo>
                  <a:lnTo>
                    <a:pt x="64827" y="19172"/>
                  </a:lnTo>
                  <a:lnTo>
                    <a:pt x="107416" y="19172"/>
                  </a:lnTo>
                  <a:lnTo>
                    <a:pt x="105083" y="16727"/>
                  </a:lnTo>
                  <a:lnTo>
                    <a:pt x="98111" y="11177"/>
                  </a:lnTo>
                  <a:lnTo>
                    <a:pt x="90483" y="6733"/>
                  </a:lnTo>
                  <a:lnTo>
                    <a:pt x="82233" y="3405"/>
                  </a:lnTo>
                  <a:lnTo>
                    <a:pt x="73366" y="1183"/>
                  </a:lnTo>
                  <a:lnTo>
                    <a:pt x="60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83814" y="23033"/>
              <a:ext cx="69634" cy="99008"/>
            </a:xfrm>
            <a:custGeom>
              <a:pathLst>
                <a:path extrusionOk="0" h="120000" w="120000">
                  <a:moveTo>
                    <a:pt x="86638" y="0"/>
                  </a:moveTo>
                  <a:lnTo>
                    <a:pt x="3461" y="0"/>
                  </a:lnTo>
                  <a:lnTo>
                    <a:pt x="18394" y="900"/>
                  </a:lnTo>
                  <a:lnTo>
                    <a:pt x="32183" y="3811"/>
                  </a:lnTo>
                  <a:lnTo>
                    <a:pt x="74283" y="44944"/>
                  </a:lnTo>
                  <a:lnTo>
                    <a:pt x="74966" y="57105"/>
                  </a:lnTo>
                  <a:lnTo>
                    <a:pt x="72672" y="70322"/>
                  </a:lnTo>
                  <a:lnTo>
                    <a:pt x="27994" y="115783"/>
                  </a:lnTo>
                  <a:lnTo>
                    <a:pt x="0" y="120000"/>
                  </a:lnTo>
                  <a:lnTo>
                    <a:pt x="111216" y="120000"/>
                  </a:lnTo>
                  <a:lnTo>
                    <a:pt x="112288" y="116655"/>
                  </a:lnTo>
                  <a:lnTo>
                    <a:pt x="117500" y="93961"/>
                  </a:lnTo>
                  <a:lnTo>
                    <a:pt x="120000" y="73883"/>
                  </a:lnTo>
                  <a:lnTo>
                    <a:pt x="119794" y="56366"/>
                  </a:lnTo>
                  <a:lnTo>
                    <a:pt x="116883" y="41383"/>
                  </a:lnTo>
                  <a:lnTo>
                    <a:pt x="111505" y="28344"/>
                  </a:lnTo>
                  <a:lnTo>
                    <a:pt x="103916" y="16483"/>
                  </a:lnTo>
                  <a:lnTo>
                    <a:pt x="94105" y="5838"/>
                  </a:lnTo>
                  <a:lnTo>
                    <a:pt x="86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Shape 474"/>
            <p:cNvSpPr/>
            <p:nvPr/>
          </p:nvSpPr>
          <p:spPr>
            <a:xfrm>
              <a:off x="334687" y="130542"/>
              <a:ext cx="57690" cy="147107"/>
            </a:xfrm>
            <a:custGeom>
              <a:pathLst>
                <a:path extrusionOk="0" h="120000" w="120000">
                  <a:moveTo>
                    <a:pt x="107866" y="0"/>
                  </a:moveTo>
                  <a:lnTo>
                    <a:pt x="0" y="0"/>
                  </a:lnTo>
                  <a:lnTo>
                    <a:pt x="16555" y="655"/>
                  </a:lnTo>
                  <a:lnTo>
                    <a:pt x="29233" y="1588"/>
                  </a:lnTo>
                  <a:lnTo>
                    <a:pt x="39538" y="3661"/>
                  </a:lnTo>
                  <a:lnTo>
                    <a:pt x="55911" y="9666"/>
                  </a:lnTo>
                  <a:lnTo>
                    <a:pt x="60933" y="13188"/>
                  </a:lnTo>
                  <a:lnTo>
                    <a:pt x="62516" y="17233"/>
                  </a:lnTo>
                  <a:lnTo>
                    <a:pt x="64366" y="21272"/>
                  </a:lnTo>
                  <a:lnTo>
                    <a:pt x="63050" y="27588"/>
                  </a:lnTo>
                  <a:lnTo>
                    <a:pt x="19455" y="115855"/>
                  </a:lnTo>
                  <a:lnTo>
                    <a:pt x="73877" y="120000"/>
                  </a:lnTo>
                  <a:lnTo>
                    <a:pt x="116672" y="33083"/>
                  </a:lnTo>
                  <a:lnTo>
                    <a:pt x="120000" y="22988"/>
                  </a:lnTo>
                  <a:lnTo>
                    <a:pt x="119816" y="19094"/>
                  </a:lnTo>
                  <a:lnTo>
                    <a:pt x="119483" y="13750"/>
                  </a:lnTo>
                  <a:lnTo>
                    <a:pt x="115005" y="5794"/>
                  </a:lnTo>
                  <a:lnTo>
                    <a:pt x="1078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Shape 475"/>
            <p:cNvSpPr/>
            <p:nvPr/>
          </p:nvSpPr>
          <p:spPr>
            <a:xfrm>
              <a:off x="243458" y="112168"/>
              <a:ext cx="143088" cy="147701"/>
            </a:xfrm>
            <a:custGeom>
              <a:pathLst>
                <a:path extrusionOk="0" h="120000" w="120000">
                  <a:moveTo>
                    <a:pt x="42444" y="0"/>
                  </a:moveTo>
                  <a:lnTo>
                    <a:pt x="0" y="0"/>
                  </a:lnTo>
                  <a:lnTo>
                    <a:pt x="6283" y="1238"/>
                  </a:lnTo>
                  <a:lnTo>
                    <a:pt x="14377" y="2683"/>
                  </a:lnTo>
                  <a:lnTo>
                    <a:pt x="19811" y="6188"/>
                  </a:lnTo>
                  <a:lnTo>
                    <a:pt x="22472" y="11661"/>
                  </a:lnTo>
                  <a:lnTo>
                    <a:pt x="24033" y="16072"/>
                  </a:lnTo>
                  <a:lnTo>
                    <a:pt x="24600" y="20222"/>
                  </a:lnTo>
                  <a:lnTo>
                    <a:pt x="24661" y="24555"/>
                  </a:lnTo>
                  <a:lnTo>
                    <a:pt x="24600" y="27216"/>
                  </a:lnTo>
                  <a:lnTo>
                    <a:pt x="23644" y="33944"/>
                  </a:lnTo>
                  <a:lnTo>
                    <a:pt x="7244" y="115872"/>
                  </a:lnTo>
                  <a:lnTo>
                    <a:pt x="29288" y="120000"/>
                  </a:lnTo>
                  <a:lnTo>
                    <a:pt x="43988" y="46738"/>
                  </a:lnTo>
                  <a:lnTo>
                    <a:pt x="64283" y="17222"/>
                  </a:lnTo>
                  <a:lnTo>
                    <a:pt x="76511" y="14927"/>
                  </a:lnTo>
                  <a:lnTo>
                    <a:pt x="120000" y="14927"/>
                  </a:lnTo>
                  <a:lnTo>
                    <a:pt x="119500" y="13927"/>
                  </a:lnTo>
                  <a:lnTo>
                    <a:pt x="118338" y="12588"/>
                  </a:lnTo>
                  <a:lnTo>
                    <a:pt x="47183" y="12588"/>
                  </a:lnTo>
                  <a:lnTo>
                    <a:pt x="45966" y="7233"/>
                  </a:lnTo>
                  <a:lnTo>
                    <a:pt x="43922" y="2311"/>
                  </a:lnTo>
                  <a:lnTo>
                    <a:pt x="424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Shape 476"/>
            <p:cNvSpPr/>
            <p:nvPr/>
          </p:nvSpPr>
          <p:spPr>
            <a:xfrm>
              <a:off x="159892" y="81815"/>
              <a:ext cx="134177" cy="160274"/>
            </a:xfrm>
            <a:custGeom>
              <a:pathLst>
                <a:path extrusionOk="0" h="120000" w="120000">
                  <a:moveTo>
                    <a:pt x="26805" y="0"/>
                  </a:moveTo>
                  <a:lnTo>
                    <a:pt x="0" y="116194"/>
                  </a:lnTo>
                  <a:lnTo>
                    <a:pt x="23511" y="120000"/>
                  </a:lnTo>
                  <a:lnTo>
                    <a:pt x="37483" y="59716"/>
                  </a:lnTo>
                  <a:lnTo>
                    <a:pt x="39416" y="52300"/>
                  </a:lnTo>
                  <a:lnTo>
                    <a:pt x="55766" y="27194"/>
                  </a:lnTo>
                  <a:lnTo>
                    <a:pt x="74738" y="22727"/>
                  </a:lnTo>
                  <a:lnTo>
                    <a:pt x="120000" y="22727"/>
                  </a:lnTo>
                  <a:lnTo>
                    <a:pt x="118522" y="20727"/>
                  </a:lnTo>
                  <a:lnTo>
                    <a:pt x="117416" y="19683"/>
                  </a:lnTo>
                  <a:lnTo>
                    <a:pt x="44183" y="19683"/>
                  </a:lnTo>
                  <a:lnTo>
                    <a:pt x="47933" y="3422"/>
                  </a:lnTo>
                  <a:lnTo>
                    <a:pt x="26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Shape 477"/>
            <p:cNvSpPr/>
            <p:nvPr/>
          </p:nvSpPr>
          <p:spPr>
            <a:xfrm>
              <a:off x="299719" y="108731"/>
              <a:ext cx="84844" cy="18931"/>
            </a:xfrm>
            <a:custGeom>
              <a:pathLst>
                <a:path extrusionOk="0" h="120000" w="120000">
                  <a:moveTo>
                    <a:pt x="54916" y="0"/>
                  </a:moveTo>
                  <a:lnTo>
                    <a:pt x="35611" y="16761"/>
                  </a:lnTo>
                  <a:lnTo>
                    <a:pt x="17316" y="56755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549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Shape 478"/>
            <p:cNvSpPr/>
            <p:nvPr/>
          </p:nvSpPr>
          <p:spPr>
            <a:xfrm>
              <a:off x="209295" y="90847"/>
              <a:ext cx="81886" cy="17257"/>
            </a:xfrm>
            <a:custGeom>
              <a:pathLst>
                <a:path extrusionOk="0" h="120000" w="120000">
                  <a:moveTo>
                    <a:pt x="54016" y="0"/>
                  </a:moveTo>
                  <a:lnTo>
                    <a:pt x="0" y="120000"/>
                  </a:lnTo>
                  <a:lnTo>
                    <a:pt x="120000" y="120000"/>
                  </a:lnTo>
                  <a:lnTo>
                    <a:pt x="64800" y="572"/>
                  </a:lnTo>
                  <a:lnTo>
                    <a:pt x="54016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9" name="Shape 479"/>
          <p:cNvSpPr/>
          <p:nvPr/>
        </p:nvSpPr>
        <p:spPr>
          <a:xfrm>
            <a:off x="7816377" y="3985132"/>
            <a:ext cx="1157188" cy="61658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7304839" y="1251236"/>
            <a:ext cx="1727099" cy="9570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Shape 481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482" name="Shape 482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488" name="Shape 488"/>
          <p:cNvSpPr/>
          <p:nvPr/>
        </p:nvSpPr>
        <p:spPr>
          <a:xfrm>
            <a:off x="598931" y="303273"/>
            <a:ext cx="6999730" cy="6568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Shape 489"/>
          <p:cNvSpPr txBox="1"/>
          <p:nvPr>
            <p:ph type="title"/>
          </p:nvPr>
        </p:nvSpPr>
        <p:spPr>
          <a:xfrm>
            <a:off x="1905125" y="2803015"/>
            <a:ext cx="216408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ct val="25000"/>
              <a:buFont typeface="Arial"/>
              <a:buNone/>
            </a:pPr>
            <a:r>
              <a:rPr b="0" baseline="0" i="0" lang="en-US" sz="25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</a:p>
          <a:p>
            <a:pPr indent="0" lvl="0" marL="0" marR="0" rtl="0" algn="ct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ct val="25000"/>
              <a:buFont typeface="Arial"/>
              <a:buNone/>
            </a:pPr>
            <a:r>
              <a:rPr b="0" baseline="0" i="0" lang="en-US" sz="17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(e.g. has overlaid text)</a:t>
            </a:r>
          </a:p>
        </p:txBody>
      </p:sp>
      <p:sp>
        <p:nvSpPr>
          <p:cNvPr id="490" name="Shape 490"/>
          <p:cNvSpPr/>
          <p:nvPr/>
        </p:nvSpPr>
        <p:spPr>
          <a:xfrm>
            <a:off x="5427978" y="2803015"/>
            <a:ext cx="1924685" cy="617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ct val="25000"/>
              <a:buFont typeface="Arial"/>
              <a:buNone/>
            </a:pPr>
            <a:r>
              <a:rPr b="0" baseline="0" i="0" lang="en-US" sz="25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</a:p>
          <a:p>
            <a:pPr indent="0" lvl="0" marL="0" marR="0" rtl="0" algn="ct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ct val="25000"/>
              <a:buFont typeface="Arial"/>
              <a:buNone/>
            </a:pPr>
            <a:r>
              <a:rPr b="0" baseline="0" i="0" lang="en-US" sz="17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(e.g. follower count)</a:t>
            </a:r>
          </a:p>
        </p:txBody>
      </p:sp>
      <p:sp>
        <p:nvSpPr>
          <p:cNvPr id="491" name="Shape 491"/>
          <p:cNvSpPr/>
          <p:nvPr/>
        </p:nvSpPr>
        <p:spPr>
          <a:xfrm>
            <a:off x="1626234" y="5349950"/>
            <a:ext cx="2586990" cy="6172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ct val="25000"/>
              <a:buFont typeface="Arial"/>
              <a:buNone/>
            </a:pPr>
            <a:r>
              <a:rPr b="0" baseline="0" i="0" lang="en-US" sz="25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Structural</a:t>
            </a:r>
          </a:p>
          <a:p>
            <a:pPr indent="0" lvl="0" marL="0" marR="0" rtl="0" algn="ctr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ct val="25000"/>
              <a:buFont typeface="Arial"/>
              <a:buNone/>
            </a:pPr>
            <a:r>
              <a:rPr b="0" baseline="0" i="0" lang="en-US" sz="17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(e.g. proximity to root in </a:t>
            </a:r>
            <a:r>
              <a:rPr b="0" baseline="0" i="1" lang="en-US" sz="17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b="0" baseline="0" i="0" lang="en-US" sz="17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</p:txBody>
      </p:sp>
      <p:sp>
        <p:nvSpPr>
          <p:cNvPr id="492" name="Shape 492"/>
          <p:cNvSpPr/>
          <p:nvPr/>
        </p:nvSpPr>
        <p:spPr>
          <a:xfrm>
            <a:off x="5472176" y="5220460"/>
            <a:ext cx="1802129" cy="8610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ct val="25000"/>
              <a:buFont typeface="Arial"/>
              <a:buNone/>
            </a:pPr>
            <a:r>
              <a:rPr b="0" baseline="0" i="0" lang="en-US" sz="25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Temporal</a:t>
            </a:r>
          </a:p>
          <a:p>
            <a:pPr indent="12700" lvl="0" marL="0" marR="5080" rtl="0" algn="ctr">
              <a:lnSpc>
                <a:spcPct val="111764"/>
              </a:lnSpc>
              <a:spcBef>
                <a:spcPts val="100"/>
              </a:spcBef>
              <a:spcAft>
                <a:spcPts val="0"/>
              </a:spcAft>
              <a:buClr>
                <a:srgbClr val="52575F"/>
              </a:buClr>
              <a:buSzPct val="25000"/>
              <a:buFont typeface="Arial"/>
              <a:buNone/>
            </a:pPr>
            <a:r>
              <a:rPr b="0" baseline="0" i="0" lang="en-US" sz="17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(e.g. time between  reshares)</a:t>
            </a:r>
          </a:p>
        </p:txBody>
      </p:sp>
      <p:sp>
        <p:nvSpPr>
          <p:cNvPr id="493" name="Shape 493"/>
          <p:cNvSpPr/>
          <p:nvPr/>
        </p:nvSpPr>
        <p:spPr>
          <a:xfrm>
            <a:off x="5541264" y="1652016"/>
            <a:ext cx="1784605" cy="10347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Shape 494"/>
          <p:cNvSpPr/>
          <p:nvPr/>
        </p:nvSpPr>
        <p:spPr>
          <a:xfrm>
            <a:off x="5788151" y="4261103"/>
            <a:ext cx="1037845" cy="914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Shape 495"/>
          <p:cNvSpPr/>
          <p:nvPr/>
        </p:nvSpPr>
        <p:spPr>
          <a:xfrm>
            <a:off x="2438400" y="4123944"/>
            <a:ext cx="1083563" cy="108966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2464306" y="1740406"/>
            <a:ext cx="1005840" cy="964691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Shape 497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498" name="Shape 498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504" name="Shape 504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5" name="Shape 505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598929" y="303273"/>
            <a:ext cx="7491984" cy="6568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733043" y="1022601"/>
            <a:ext cx="7191757" cy="50733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1371599" y="4588764"/>
            <a:ext cx="272796" cy="39624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1066800" y="3960876"/>
            <a:ext cx="272795" cy="414529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1636775" y="2769106"/>
            <a:ext cx="268224" cy="2346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990599" y="2150364"/>
            <a:ext cx="422150" cy="39624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733050" y="3369537"/>
            <a:ext cx="1988400" cy="396300"/>
          </a:xfrm>
          <a:prstGeom prst="rect">
            <a:avLst/>
          </a:prstGeom>
          <a:solidFill>
            <a:srgbClr val="FC8239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01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b="0" baseline="0" i="0" lang="en-US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 but temporal</a:t>
            </a:r>
          </a:p>
        </p:txBody>
      </p:sp>
      <p:sp>
        <p:nvSpPr>
          <p:cNvPr id="513" name="Shape 513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514" name="Shape 514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</a:p>
        </p:txBody>
      </p:sp>
      <p:sp>
        <p:nvSpPr>
          <p:cNvPr id="515" name="Shape 515"/>
          <p:cNvSpPr/>
          <p:nvPr/>
        </p:nvSpPr>
        <p:spPr>
          <a:xfrm>
            <a:off x="1420749" y="6170371"/>
            <a:ext cx="5907405" cy="518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 a cascade double (</a:t>
            </a:r>
            <a:r>
              <a:rPr b="0" baseline="0" i="1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k=5</a:t>
            </a:r>
            <a:r>
              <a:rPr b="0" baseline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)?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521" name="Shape 521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5119" lvl="0" marL="4775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BD23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rPr>
              <a:t>How does predictability change</a:t>
            </a:r>
          </a:p>
          <a:p>
            <a:pPr indent="469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BD23"/>
              </a:buClr>
              <a:buSzPct val="25000"/>
              <a:buFont typeface="Arial"/>
              <a:buNone/>
            </a:pPr>
            <a:r>
              <a:rPr b="1" baseline="0" i="0" lang="en-US" sz="3600" u="none" cap="none" strike="noStrike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b="1" baseline="0" i="1" lang="en-US" sz="3600" u="none" cap="none" strike="noStrike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baseline="0" i="0" lang="en-US" sz="3600" u="none" cap="none" strike="noStrike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522" name="Shape 522"/>
          <p:cNvSpPr/>
          <p:nvPr/>
        </p:nvSpPr>
        <p:spPr>
          <a:xfrm>
            <a:off x="956867" y="4326507"/>
            <a:ext cx="447676" cy="1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B5CC"/>
              </a:buClr>
              <a:buSzPct val="25000"/>
              <a:buFont typeface="Noto Sans Symbols"/>
              <a:buNone/>
            </a:pPr>
            <a:r>
              <a:rPr b="0" baseline="0" i="0" lang="en-US" sz="3200" u="none" cap="none" strike="noStrike">
                <a:solidFill>
                  <a:srgbClr val="5FB5C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</a:t>
            </a:r>
          </a:p>
          <a:p>
            <a:pPr indent="0" lvl="0" marL="0" marR="5080" rtl="0" algn="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66C7C"/>
              </a:buClr>
              <a:buSzPct val="25000"/>
              <a:buFont typeface="Noto Sans Symbols"/>
              <a:buNone/>
            </a:pPr>
            <a:r>
              <a:rPr b="0" baseline="0" i="0" lang="en-US" sz="2800" u="none" cap="none" strike="noStrike">
                <a:solidFill>
                  <a:srgbClr val="E66C7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</a:t>
            </a:r>
          </a:p>
          <a:p>
            <a:pPr indent="0" lvl="0" marL="0" marR="5080" rtl="0" algn="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E66C7C"/>
              </a:buClr>
              <a:buSzPct val="25000"/>
              <a:buFont typeface="Noto Sans Symbols"/>
              <a:buNone/>
            </a:pPr>
            <a:r>
              <a:rPr b="0" baseline="0" i="0" lang="en-US" sz="2800" u="none" cap="none" strike="noStrike">
                <a:solidFill>
                  <a:srgbClr val="E66C7C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▪</a:t>
            </a:r>
          </a:p>
        </p:txBody>
      </p:sp>
      <p:sp>
        <p:nvSpPr>
          <p:cNvPr id="523" name="Shape 523"/>
          <p:cNvSpPr/>
          <p:nvPr/>
        </p:nvSpPr>
        <p:spPr>
          <a:xfrm>
            <a:off x="457199" y="2744722"/>
            <a:ext cx="1581913" cy="79095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2437257" y="3806696"/>
            <a:ext cx="1628776" cy="259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18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&gt; 10 reshares?</a:t>
            </a:r>
          </a:p>
        </p:txBody>
      </p:sp>
      <p:sp>
        <p:nvSpPr>
          <p:cNvPr id="525" name="Shape 525"/>
          <p:cNvSpPr/>
          <p:nvPr/>
        </p:nvSpPr>
        <p:spPr>
          <a:xfrm>
            <a:off x="676756" y="3806696"/>
            <a:ext cx="1166495" cy="259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18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5 reshares</a:t>
            </a:r>
          </a:p>
        </p:txBody>
      </p:sp>
      <p:sp>
        <p:nvSpPr>
          <p:cNvPr id="526" name="Shape 526"/>
          <p:cNvSpPr/>
          <p:nvPr/>
        </p:nvSpPr>
        <p:spPr>
          <a:xfrm>
            <a:off x="5029198" y="2702050"/>
            <a:ext cx="1338073" cy="10363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Shape 527"/>
          <p:cNvSpPr/>
          <p:nvPr/>
        </p:nvSpPr>
        <p:spPr>
          <a:xfrm>
            <a:off x="2510026" y="2753866"/>
            <a:ext cx="1717548" cy="95859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Shape 528"/>
          <p:cNvSpPr/>
          <p:nvPr/>
        </p:nvSpPr>
        <p:spPr>
          <a:xfrm>
            <a:off x="6882382" y="2590800"/>
            <a:ext cx="2185417" cy="126034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6477000" y="2973322"/>
            <a:ext cx="381000" cy="495301"/>
          </a:xfrm>
          <a:custGeom>
            <a:pathLst>
              <a:path extrusionOk="0" h="120000" w="120000">
                <a:moveTo>
                  <a:pt x="34277" y="0"/>
                </a:moveTo>
                <a:lnTo>
                  <a:pt x="34277" y="33816"/>
                </a:lnTo>
                <a:lnTo>
                  <a:pt x="0" y="33816"/>
                </a:lnTo>
                <a:lnTo>
                  <a:pt x="0" y="86183"/>
                </a:lnTo>
                <a:lnTo>
                  <a:pt x="34277" y="86183"/>
                </a:lnTo>
                <a:lnTo>
                  <a:pt x="34277" y="120000"/>
                </a:lnTo>
                <a:lnTo>
                  <a:pt x="120000" y="60000"/>
                </a:lnTo>
                <a:lnTo>
                  <a:pt x="34277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6798690" y="3794123"/>
            <a:ext cx="1628776" cy="259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18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&gt; 40 reshares?</a:t>
            </a:r>
          </a:p>
        </p:txBody>
      </p:sp>
      <p:sp>
        <p:nvSpPr>
          <p:cNvPr id="531" name="Shape 531"/>
          <p:cNvSpPr/>
          <p:nvPr/>
        </p:nvSpPr>
        <p:spPr>
          <a:xfrm>
            <a:off x="5038723" y="3794123"/>
            <a:ext cx="1292862" cy="2592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18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20 reshares</a:t>
            </a:r>
          </a:p>
        </p:txBody>
      </p:sp>
      <p:sp>
        <p:nvSpPr>
          <p:cNvPr id="532" name="Shape 532"/>
          <p:cNvSpPr/>
          <p:nvPr/>
        </p:nvSpPr>
        <p:spPr>
          <a:xfrm>
            <a:off x="4200271" y="2936239"/>
            <a:ext cx="623570" cy="481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3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</a:p>
        </p:txBody>
      </p:sp>
      <p:sp>
        <p:nvSpPr>
          <p:cNvPr id="533" name="Shape 533"/>
          <p:cNvSpPr/>
          <p:nvPr/>
        </p:nvSpPr>
        <p:spPr>
          <a:xfrm>
            <a:off x="2057400" y="2895600"/>
            <a:ext cx="381000" cy="495301"/>
          </a:xfrm>
          <a:custGeom>
            <a:pathLst>
              <a:path extrusionOk="0" h="120000" w="120000">
                <a:moveTo>
                  <a:pt x="34277" y="0"/>
                </a:moveTo>
                <a:lnTo>
                  <a:pt x="34277" y="33816"/>
                </a:lnTo>
                <a:lnTo>
                  <a:pt x="0" y="33816"/>
                </a:lnTo>
                <a:lnTo>
                  <a:pt x="0" y="86183"/>
                </a:lnTo>
                <a:lnTo>
                  <a:pt x="34277" y="86183"/>
                </a:lnTo>
                <a:lnTo>
                  <a:pt x="34277" y="120000"/>
                </a:lnTo>
                <a:lnTo>
                  <a:pt x="120000" y="60000"/>
                </a:lnTo>
                <a:lnTo>
                  <a:pt x="34277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Shape 534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535" name="Shape 535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31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Shape 54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541" name="Shape 541"/>
          <p:cNvSpPr/>
          <p:nvPr/>
        </p:nvSpPr>
        <p:spPr>
          <a:xfrm>
            <a:off x="598929" y="310894"/>
            <a:ext cx="3930397" cy="6492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Shape 542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5119" lvl="0" marL="4775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BD23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rPr>
              <a:t>How does predictability change</a:t>
            </a:r>
          </a:p>
          <a:p>
            <a:pPr indent="469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BD23"/>
              </a:buClr>
              <a:buSzPct val="25000"/>
              <a:buFont typeface="Arial"/>
              <a:buNone/>
            </a:pPr>
            <a:r>
              <a:rPr b="1" baseline="0" i="0" lang="en-US" sz="3600" u="none" cap="none" strike="noStrike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rPr>
              <a:t>with </a:t>
            </a:r>
            <a:r>
              <a:rPr b="1" baseline="0" i="1" lang="en-US" sz="3600" u="none" cap="none" strike="noStrike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baseline="0" i="0" lang="en-US" sz="3600" u="none" cap="none" strike="noStrike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543" name="Shape 543"/>
          <p:cNvSpPr/>
          <p:nvPr/>
        </p:nvSpPr>
        <p:spPr>
          <a:xfrm>
            <a:off x="457199" y="2744722"/>
            <a:ext cx="1581913" cy="79095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Shape 544"/>
          <p:cNvSpPr/>
          <p:nvPr/>
        </p:nvSpPr>
        <p:spPr>
          <a:xfrm>
            <a:off x="5029198" y="2702050"/>
            <a:ext cx="1338073" cy="103632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Shape 545"/>
          <p:cNvSpPr/>
          <p:nvPr/>
        </p:nvSpPr>
        <p:spPr>
          <a:xfrm>
            <a:off x="2510026" y="2753866"/>
            <a:ext cx="1717548" cy="9585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Shape 546"/>
          <p:cNvSpPr/>
          <p:nvPr/>
        </p:nvSpPr>
        <p:spPr>
          <a:xfrm>
            <a:off x="6882382" y="2590800"/>
            <a:ext cx="2185417" cy="126034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6477000" y="2973322"/>
            <a:ext cx="381000" cy="495301"/>
          </a:xfrm>
          <a:custGeom>
            <a:pathLst>
              <a:path extrusionOk="0" h="120000" w="120000">
                <a:moveTo>
                  <a:pt x="34277" y="0"/>
                </a:moveTo>
                <a:lnTo>
                  <a:pt x="34277" y="33816"/>
                </a:lnTo>
                <a:lnTo>
                  <a:pt x="0" y="33816"/>
                </a:lnTo>
                <a:lnTo>
                  <a:pt x="0" y="86183"/>
                </a:lnTo>
                <a:lnTo>
                  <a:pt x="34277" y="86183"/>
                </a:lnTo>
                <a:lnTo>
                  <a:pt x="34277" y="120000"/>
                </a:lnTo>
                <a:lnTo>
                  <a:pt x="120000" y="60000"/>
                </a:lnTo>
                <a:lnTo>
                  <a:pt x="34277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676756" y="2936239"/>
            <a:ext cx="7750810" cy="28839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7302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3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18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5   reshares	&gt;  10  reshares?	</a:t>
            </a:r>
            <a:r>
              <a:rPr b="1" baseline="30000" i="0" lang="en-US" sz="27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20   reshares	&gt; 40 reshares?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b="0" baseline="3000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4955" lvl="0" marL="56705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BD23"/>
              </a:buClr>
              <a:buSzPct val="100000"/>
              <a:buFont typeface="Noto Sans Symbols"/>
              <a:buChar char="●"/>
            </a:pPr>
            <a:r>
              <a:rPr b="1" baseline="0" i="0" lang="en-US" sz="3200" u="none" cap="none" strike="noStrike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rPr>
              <a:t>Two opposing arguments:</a:t>
            </a:r>
          </a:p>
          <a:p>
            <a:pPr indent="-234950" lvl="1" marL="8318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1" baseline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Easy: see more of the cascade</a:t>
            </a:r>
          </a:p>
          <a:p>
            <a:pPr indent="-234950" lvl="1" marL="8318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1" baseline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Hard: predict farther into the future</a:t>
            </a:r>
          </a:p>
        </p:txBody>
      </p:sp>
      <p:sp>
        <p:nvSpPr>
          <p:cNvPr id="549" name="Shape 549"/>
          <p:cNvSpPr/>
          <p:nvPr/>
        </p:nvSpPr>
        <p:spPr>
          <a:xfrm>
            <a:off x="2057400" y="2895600"/>
            <a:ext cx="381000" cy="495301"/>
          </a:xfrm>
          <a:custGeom>
            <a:pathLst>
              <a:path extrusionOk="0" h="120000" w="120000">
                <a:moveTo>
                  <a:pt x="34277" y="0"/>
                </a:moveTo>
                <a:lnTo>
                  <a:pt x="34277" y="33816"/>
                </a:lnTo>
                <a:lnTo>
                  <a:pt x="0" y="33816"/>
                </a:lnTo>
                <a:lnTo>
                  <a:pt x="0" y="86183"/>
                </a:lnTo>
                <a:lnTo>
                  <a:pt x="34277" y="86183"/>
                </a:lnTo>
                <a:lnTo>
                  <a:pt x="34277" y="120000"/>
                </a:lnTo>
                <a:lnTo>
                  <a:pt x="120000" y="60000"/>
                </a:lnTo>
                <a:lnTo>
                  <a:pt x="34277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551" name="Shape 551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31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557" name="Shape 557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Shape 558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294131" y="310894"/>
            <a:ext cx="8770620" cy="6492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Shape 560"/>
          <p:cNvSpPr/>
          <p:nvPr/>
        </p:nvSpPr>
        <p:spPr>
          <a:xfrm>
            <a:off x="228600" y="1295399"/>
            <a:ext cx="8686800" cy="524561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Shape 561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562" name="Shape 562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568" name="Shape 568"/>
          <p:cNvSpPr/>
          <p:nvPr/>
        </p:nvSpPr>
        <p:spPr>
          <a:xfrm>
            <a:off x="6882382" y="3244593"/>
            <a:ext cx="2261617" cy="125882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598929" y="310894"/>
            <a:ext cx="3930397" cy="6492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Shape 570"/>
          <p:cNvSpPr txBox="1"/>
          <p:nvPr>
            <p:ph type="title"/>
          </p:nvPr>
        </p:nvSpPr>
        <p:spPr>
          <a:xfrm>
            <a:off x="618235" y="1374901"/>
            <a:ext cx="8116569" cy="548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BD23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rPr>
              <a:t>Fix the minimum cascade size </a:t>
            </a:r>
            <a:r>
              <a:rPr b="1" baseline="0" i="1" lang="en-US" sz="3600" u="none" cap="none" strike="noStrike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rPr>
              <a:t>R ≥ k</a:t>
            </a:r>
          </a:p>
        </p:txBody>
      </p:sp>
      <p:sp>
        <p:nvSpPr>
          <p:cNvPr id="571" name="Shape 571"/>
          <p:cNvSpPr/>
          <p:nvPr/>
        </p:nvSpPr>
        <p:spPr>
          <a:xfrm>
            <a:off x="115821" y="3476244"/>
            <a:ext cx="1636777" cy="79095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Shape 572"/>
          <p:cNvSpPr/>
          <p:nvPr/>
        </p:nvSpPr>
        <p:spPr>
          <a:xfrm>
            <a:off x="5029198" y="3355846"/>
            <a:ext cx="1385316" cy="103632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2162555" y="3124199"/>
            <a:ext cx="2180844" cy="1299973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1667255" y="3619500"/>
            <a:ext cx="448055" cy="495301"/>
          </a:xfrm>
          <a:custGeom>
            <a:pathLst>
              <a:path extrusionOk="0" h="120000" w="120000">
                <a:moveTo>
                  <a:pt x="34250" y="0"/>
                </a:moveTo>
                <a:lnTo>
                  <a:pt x="34250" y="33816"/>
                </a:lnTo>
                <a:lnTo>
                  <a:pt x="0" y="33816"/>
                </a:lnTo>
                <a:lnTo>
                  <a:pt x="0" y="86183"/>
                </a:lnTo>
                <a:lnTo>
                  <a:pt x="34250" y="86183"/>
                </a:lnTo>
                <a:lnTo>
                  <a:pt x="34250" y="120000"/>
                </a:lnTo>
                <a:lnTo>
                  <a:pt x="120000" y="60000"/>
                </a:lnTo>
                <a:lnTo>
                  <a:pt x="34250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6486144" y="3625596"/>
            <a:ext cx="448055" cy="495299"/>
          </a:xfrm>
          <a:custGeom>
            <a:pathLst>
              <a:path extrusionOk="0" h="120000" w="120000">
                <a:moveTo>
                  <a:pt x="34250" y="0"/>
                </a:moveTo>
                <a:lnTo>
                  <a:pt x="34250" y="33816"/>
                </a:lnTo>
                <a:lnTo>
                  <a:pt x="0" y="33816"/>
                </a:lnTo>
                <a:lnTo>
                  <a:pt x="0" y="86183"/>
                </a:lnTo>
                <a:lnTo>
                  <a:pt x="34250" y="86183"/>
                </a:lnTo>
                <a:lnTo>
                  <a:pt x="34250" y="120000"/>
                </a:lnTo>
                <a:lnTo>
                  <a:pt x="120000" y="60000"/>
                </a:lnTo>
                <a:lnTo>
                  <a:pt x="34250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446104" y="1923546"/>
            <a:ext cx="8251800" cy="45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7270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0" i="0" lang="en-US" sz="36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How does predictability change  with </a:t>
            </a:r>
            <a:r>
              <a:rPr b="1" baseline="0" i="1" lang="en-US" sz="36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b="1" baseline="0" i="0" lang="en-US" sz="3600" u="none" cap="none" strike="noStrik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393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3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vs.</a:t>
            </a:r>
          </a:p>
          <a:p>
            <a:pPr indent="457200" lvl="0" marL="0" rtl="0">
              <a:spcBef>
                <a:spcPts val="2500"/>
              </a:spcBef>
              <a:buClr>
                <a:srgbClr val="FC8239"/>
              </a:buClr>
              <a:buFont typeface="Arial"/>
              <a:buNone/>
            </a:pPr>
            <a:r>
              <a:t/>
            </a:r>
            <a:endParaRPr b="1" baseline="30000" sz="2700">
              <a:solidFill>
                <a:srgbClr val="FC8239"/>
              </a:solidFill>
            </a:endParaRPr>
          </a:p>
          <a:p>
            <a:pPr indent="457200" lvl="0" marL="0" rtl="0">
              <a:spcBef>
                <a:spcPts val="2500"/>
              </a:spcBef>
              <a:buClr>
                <a:srgbClr val="FC8239"/>
              </a:buClr>
              <a:buSzPct val="25000"/>
              <a:buFont typeface="Arial"/>
              <a:buNone/>
            </a:pPr>
            <a:r>
              <a:rPr b="1" lang="en-US" sz="1800">
                <a:solidFill>
                  <a:srgbClr val="FC8239"/>
                </a:solidFill>
              </a:rPr>
              <a:t>5   reshares	   &gt;40 reshares?</a:t>
            </a:r>
            <a:r>
              <a:rPr b="1" baseline="30000" i="0" lang="en-US" sz="1800" u="none" cap="none" strike="noStrike">
                <a:solidFill>
                  <a:srgbClr val="FC8239"/>
                </a:solidFill>
              </a:rPr>
              <a:t>	              </a:t>
            </a:r>
            <a:r>
              <a:rPr b="1" lang="en-US" sz="1800">
                <a:solidFill>
                  <a:srgbClr val="FC8239"/>
                </a:solidFill>
              </a:rPr>
              <a:t>   </a:t>
            </a:r>
            <a:r>
              <a:rPr b="1" baseline="0" i="0" lang="en-US" sz="1800" u="none" cap="none" strike="noStrike">
                <a:solidFill>
                  <a:srgbClr val="FC8239"/>
                </a:solidFill>
              </a:rPr>
              <a:t>20   reshares	   &gt;40 reshares?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43941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baseline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there a “sweet” spot when we  have enough information to be able  to predict?</a:t>
            </a:r>
          </a:p>
        </p:txBody>
      </p:sp>
      <p:sp>
        <p:nvSpPr>
          <p:cNvPr id="577" name="Shape 577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578" name="Shape 578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554227" y="6730617"/>
            <a:ext cx="519299" cy="230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59" name="Shape 59"/>
          <p:cNvCxnSpPr/>
          <p:nvPr/>
        </p:nvCxnSpPr>
        <p:spPr>
          <a:xfrm>
            <a:off x="0" y="1043937"/>
            <a:ext cx="9144000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Shape 60"/>
          <p:cNvSpPr/>
          <p:nvPr/>
        </p:nvSpPr>
        <p:spPr>
          <a:xfrm>
            <a:off x="0" y="0"/>
            <a:ext cx="9144000" cy="102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554735" y="303273"/>
            <a:ext cx="7031699" cy="5090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/>
          <p:nvPr/>
        </p:nvSpPr>
        <p:spPr>
          <a:xfrm>
            <a:off x="0" y="1970531"/>
            <a:ext cx="8839199" cy="39731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2674109" y="6730617"/>
            <a:ext cx="1608599" cy="230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8706231" y="6730617"/>
            <a:ext cx="2157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76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584" name="Shape 584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Shape 585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Shape 586"/>
          <p:cNvSpPr/>
          <p:nvPr/>
        </p:nvSpPr>
        <p:spPr>
          <a:xfrm>
            <a:off x="217931" y="310894"/>
            <a:ext cx="8770620" cy="6492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Shape 587"/>
          <p:cNvSpPr/>
          <p:nvPr/>
        </p:nvSpPr>
        <p:spPr>
          <a:xfrm>
            <a:off x="381000" y="1444750"/>
            <a:ext cx="8381999" cy="48798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589" name="Shape 589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595" name="Shape 595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Shape 596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598929" y="310893"/>
            <a:ext cx="8058912" cy="6309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Shape 598"/>
          <p:cNvSpPr/>
          <p:nvPr/>
        </p:nvSpPr>
        <p:spPr>
          <a:xfrm>
            <a:off x="618235" y="5338267"/>
            <a:ext cx="7611110" cy="1057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The original post (and poster) get</a:t>
            </a:r>
          </a:p>
          <a:p>
            <a:pPr indent="12700" lvl="0" marL="0" marR="0" rtl="0" algn="ctr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25000"/>
              <a:buFont typeface="Arial"/>
              <a:buNone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less important with increasing </a:t>
            </a:r>
            <a:r>
              <a:rPr b="1" baseline="0" i="1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</a:p>
        </p:txBody>
      </p:sp>
      <p:sp>
        <p:nvSpPr>
          <p:cNvPr id="599" name="Shape 599"/>
          <p:cNvSpPr/>
          <p:nvPr/>
        </p:nvSpPr>
        <p:spPr>
          <a:xfrm>
            <a:off x="0" y="1443226"/>
            <a:ext cx="8993124" cy="373837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601" name="Shape 601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607" name="Shape 607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Shape 608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Shape 609"/>
          <p:cNvSpPr/>
          <p:nvPr/>
        </p:nvSpPr>
        <p:spPr>
          <a:xfrm>
            <a:off x="598929" y="310893"/>
            <a:ext cx="8058912" cy="6309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Shape 610"/>
          <p:cNvSpPr/>
          <p:nvPr/>
        </p:nvSpPr>
        <p:spPr>
          <a:xfrm>
            <a:off x="618235" y="5040650"/>
            <a:ext cx="7220586" cy="1468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5080" rtl="0" algn="l">
              <a:lnSpc>
                <a:spcPct val="88700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Successful cascades get many  views quickly, and achieve high  conversion rates</a:t>
            </a:r>
          </a:p>
        </p:txBody>
      </p:sp>
      <p:sp>
        <p:nvSpPr>
          <p:cNvPr id="611" name="Shape 611"/>
          <p:cNvSpPr/>
          <p:nvPr/>
        </p:nvSpPr>
        <p:spPr>
          <a:xfrm>
            <a:off x="304800" y="1461515"/>
            <a:ext cx="8534399" cy="3491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Shape 612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613" name="Shape 613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619" name="Shape 619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0" name="Shape 620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Shape 621"/>
          <p:cNvSpPr/>
          <p:nvPr/>
        </p:nvSpPr>
        <p:spPr>
          <a:xfrm>
            <a:off x="120394" y="310893"/>
            <a:ext cx="8692895" cy="5013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Shape 622"/>
          <p:cNvSpPr/>
          <p:nvPr/>
        </p:nvSpPr>
        <p:spPr>
          <a:xfrm>
            <a:off x="690370" y="1495044"/>
            <a:ext cx="7763257" cy="490575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Shape 623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624" name="Shape 624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630" name="Shape 630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Shape 631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5818632" y="3971542"/>
            <a:ext cx="1365505" cy="14295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792479" y="4114798"/>
            <a:ext cx="463295" cy="2723388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1548383" y="4073651"/>
            <a:ext cx="839724" cy="245668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7136892" y="3884676"/>
            <a:ext cx="1620012" cy="100888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Shape 636"/>
          <p:cNvSpPr/>
          <p:nvPr/>
        </p:nvSpPr>
        <p:spPr>
          <a:xfrm>
            <a:off x="3718051" y="3673853"/>
            <a:ext cx="876301" cy="9500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baseline="0" i="0" lang="en-US" sz="6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637" name="Shape 637"/>
          <p:cNvSpPr/>
          <p:nvPr/>
        </p:nvSpPr>
        <p:spPr>
          <a:xfrm>
            <a:off x="1014982" y="1652016"/>
            <a:ext cx="7741920" cy="2189858"/>
          </a:xfrm>
          <a:custGeom>
            <a:pathLst>
              <a:path extrusionOk="0" h="120000" w="120000">
                <a:moveTo>
                  <a:pt x="120000" y="25522"/>
                </a:moveTo>
                <a:lnTo>
                  <a:pt x="119266" y="24461"/>
                </a:lnTo>
                <a:lnTo>
                  <a:pt x="118527" y="23411"/>
                </a:lnTo>
                <a:lnTo>
                  <a:pt x="117788" y="22372"/>
                </a:lnTo>
                <a:lnTo>
                  <a:pt x="117050" y="21350"/>
                </a:lnTo>
                <a:lnTo>
                  <a:pt x="116311" y="20338"/>
                </a:lnTo>
                <a:lnTo>
                  <a:pt x="115566" y="19338"/>
                </a:lnTo>
                <a:lnTo>
                  <a:pt x="114827" y="18350"/>
                </a:lnTo>
                <a:lnTo>
                  <a:pt x="114083" y="17377"/>
                </a:lnTo>
                <a:lnTo>
                  <a:pt x="113305" y="16372"/>
                </a:lnTo>
                <a:lnTo>
                  <a:pt x="112527" y="15377"/>
                </a:lnTo>
                <a:lnTo>
                  <a:pt x="111750" y="14394"/>
                </a:lnTo>
                <a:lnTo>
                  <a:pt x="110972" y="13422"/>
                </a:lnTo>
                <a:lnTo>
                  <a:pt x="110188" y="12466"/>
                </a:lnTo>
                <a:lnTo>
                  <a:pt x="109411" y="11522"/>
                </a:lnTo>
                <a:lnTo>
                  <a:pt x="108627" y="10588"/>
                </a:lnTo>
                <a:lnTo>
                  <a:pt x="107844" y="9666"/>
                </a:lnTo>
                <a:lnTo>
                  <a:pt x="107061" y="8755"/>
                </a:lnTo>
                <a:lnTo>
                  <a:pt x="106288" y="7872"/>
                </a:lnTo>
                <a:lnTo>
                  <a:pt x="105522" y="7005"/>
                </a:lnTo>
                <a:lnTo>
                  <a:pt x="104750" y="6161"/>
                </a:lnTo>
                <a:lnTo>
                  <a:pt x="103972" y="5350"/>
                </a:lnTo>
                <a:lnTo>
                  <a:pt x="103194" y="4566"/>
                </a:lnTo>
                <a:lnTo>
                  <a:pt x="102416" y="3827"/>
                </a:lnTo>
                <a:lnTo>
                  <a:pt x="101638" y="3138"/>
                </a:lnTo>
                <a:lnTo>
                  <a:pt x="100855" y="2500"/>
                </a:lnTo>
                <a:lnTo>
                  <a:pt x="100072" y="1916"/>
                </a:lnTo>
                <a:lnTo>
                  <a:pt x="99288" y="1405"/>
                </a:lnTo>
                <a:lnTo>
                  <a:pt x="98500" y="961"/>
                </a:lnTo>
                <a:lnTo>
                  <a:pt x="97705" y="594"/>
                </a:lnTo>
                <a:lnTo>
                  <a:pt x="96911" y="311"/>
                </a:lnTo>
                <a:lnTo>
                  <a:pt x="96116" y="116"/>
                </a:lnTo>
                <a:lnTo>
                  <a:pt x="95372" y="22"/>
                </a:lnTo>
                <a:lnTo>
                  <a:pt x="94633" y="0"/>
                </a:lnTo>
                <a:lnTo>
                  <a:pt x="93894" y="55"/>
                </a:lnTo>
                <a:lnTo>
                  <a:pt x="93161" y="183"/>
                </a:lnTo>
                <a:lnTo>
                  <a:pt x="92433" y="383"/>
                </a:lnTo>
                <a:lnTo>
                  <a:pt x="91705" y="655"/>
                </a:lnTo>
                <a:lnTo>
                  <a:pt x="90983" y="994"/>
                </a:lnTo>
                <a:lnTo>
                  <a:pt x="90266" y="1400"/>
                </a:lnTo>
                <a:lnTo>
                  <a:pt x="89550" y="1872"/>
                </a:lnTo>
                <a:lnTo>
                  <a:pt x="88833" y="2405"/>
                </a:lnTo>
                <a:lnTo>
                  <a:pt x="88122" y="2994"/>
                </a:lnTo>
                <a:lnTo>
                  <a:pt x="87416" y="3650"/>
                </a:lnTo>
                <a:lnTo>
                  <a:pt x="86711" y="4355"/>
                </a:lnTo>
                <a:lnTo>
                  <a:pt x="86005" y="5116"/>
                </a:lnTo>
                <a:lnTo>
                  <a:pt x="85305" y="5933"/>
                </a:lnTo>
                <a:lnTo>
                  <a:pt x="84611" y="6800"/>
                </a:lnTo>
                <a:lnTo>
                  <a:pt x="83916" y="7716"/>
                </a:lnTo>
                <a:lnTo>
                  <a:pt x="83222" y="8677"/>
                </a:lnTo>
                <a:lnTo>
                  <a:pt x="82533" y="9683"/>
                </a:lnTo>
                <a:lnTo>
                  <a:pt x="81844" y="10733"/>
                </a:lnTo>
                <a:lnTo>
                  <a:pt x="81155" y="11827"/>
                </a:lnTo>
                <a:lnTo>
                  <a:pt x="80472" y="12961"/>
                </a:lnTo>
                <a:lnTo>
                  <a:pt x="79788" y="14127"/>
                </a:lnTo>
                <a:lnTo>
                  <a:pt x="79111" y="15333"/>
                </a:lnTo>
                <a:lnTo>
                  <a:pt x="78433" y="16572"/>
                </a:lnTo>
                <a:lnTo>
                  <a:pt x="77755" y="17838"/>
                </a:lnTo>
                <a:lnTo>
                  <a:pt x="77077" y="19138"/>
                </a:lnTo>
                <a:lnTo>
                  <a:pt x="76405" y="20472"/>
                </a:lnTo>
                <a:lnTo>
                  <a:pt x="75733" y="21822"/>
                </a:lnTo>
                <a:lnTo>
                  <a:pt x="75061" y="23200"/>
                </a:lnTo>
                <a:lnTo>
                  <a:pt x="74388" y="24605"/>
                </a:lnTo>
                <a:lnTo>
                  <a:pt x="73722" y="26022"/>
                </a:lnTo>
                <a:lnTo>
                  <a:pt x="73055" y="27461"/>
                </a:lnTo>
                <a:lnTo>
                  <a:pt x="72388" y="28916"/>
                </a:lnTo>
                <a:lnTo>
                  <a:pt x="71722" y="30388"/>
                </a:lnTo>
                <a:lnTo>
                  <a:pt x="71055" y="31872"/>
                </a:lnTo>
                <a:lnTo>
                  <a:pt x="70394" y="33366"/>
                </a:lnTo>
                <a:lnTo>
                  <a:pt x="69733" y="34872"/>
                </a:lnTo>
                <a:lnTo>
                  <a:pt x="69066" y="36377"/>
                </a:lnTo>
                <a:lnTo>
                  <a:pt x="68405" y="37894"/>
                </a:lnTo>
                <a:lnTo>
                  <a:pt x="67744" y="39411"/>
                </a:lnTo>
                <a:lnTo>
                  <a:pt x="67083" y="40933"/>
                </a:lnTo>
                <a:lnTo>
                  <a:pt x="66422" y="42450"/>
                </a:lnTo>
                <a:lnTo>
                  <a:pt x="65761" y="43966"/>
                </a:lnTo>
                <a:lnTo>
                  <a:pt x="65100" y="45477"/>
                </a:lnTo>
                <a:lnTo>
                  <a:pt x="64438" y="46983"/>
                </a:lnTo>
                <a:lnTo>
                  <a:pt x="63783" y="48483"/>
                </a:lnTo>
                <a:lnTo>
                  <a:pt x="63122" y="49966"/>
                </a:lnTo>
                <a:lnTo>
                  <a:pt x="62461" y="51444"/>
                </a:lnTo>
                <a:lnTo>
                  <a:pt x="61800" y="52905"/>
                </a:lnTo>
                <a:lnTo>
                  <a:pt x="61116" y="54400"/>
                </a:lnTo>
                <a:lnTo>
                  <a:pt x="60427" y="55877"/>
                </a:lnTo>
                <a:lnTo>
                  <a:pt x="59738" y="57344"/>
                </a:lnTo>
                <a:lnTo>
                  <a:pt x="59050" y="58788"/>
                </a:lnTo>
                <a:lnTo>
                  <a:pt x="58361" y="60216"/>
                </a:lnTo>
                <a:lnTo>
                  <a:pt x="57666" y="61633"/>
                </a:lnTo>
                <a:lnTo>
                  <a:pt x="56972" y="63027"/>
                </a:lnTo>
                <a:lnTo>
                  <a:pt x="56277" y="64411"/>
                </a:lnTo>
                <a:lnTo>
                  <a:pt x="55577" y="65772"/>
                </a:lnTo>
                <a:lnTo>
                  <a:pt x="54877" y="67122"/>
                </a:lnTo>
                <a:lnTo>
                  <a:pt x="54177" y="68455"/>
                </a:lnTo>
                <a:lnTo>
                  <a:pt x="53477" y="69766"/>
                </a:lnTo>
                <a:lnTo>
                  <a:pt x="52772" y="71066"/>
                </a:lnTo>
                <a:lnTo>
                  <a:pt x="52066" y="72350"/>
                </a:lnTo>
                <a:lnTo>
                  <a:pt x="51361" y="73616"/>
                </a:lnTo>
                <a:lnTo>
                  <a:pt x="50655" y="74866"/>
                </a:lnTo>
                <a:lnTo>
                  <a:pt x="49944" y="76094"/>
                </a:lnTo>
                <a:lnTo>
                  <a:pt x="49233" y="77311"/>
                </a:lnTo>
                <a:lnTo>
                  <a:pt x="48522" y="78511"/>
                </a:lnTo>
                <a:lnTo>
                  <a:pt x="47811" y="79694"/>
                </a:lnTo>
                <a:lnTo>
                  <a:pt x="47094" y="80861"/>
                </a:lnTo>
                <a:lnTo>
                  <a:pt x="46377" y="82011"/>
                </a:lnTo>
                <a:lnTo>
                  <a:pt x="45661" y="83144"/>
                </a:lnTo>
                <a:lnTo>
                  <a:pt x="44938" y="84261"/>
                </a:lnTo>
                <a:lnTo>
                  <a:pt x="44222" y="85355"/>
                </a:lnTo>
                <a:lnTo>
                  <a:pt x="43500" y="86438"/>
                </a:lnTo>
                <a:lnTo>
                  <a:pt x="42777" y="87505"/>
                </a:lnTo>
                <a:lnTo>
                  <a:pt x="42055" y="88555"/>
                </a:lnTo>
                <a:lnTo>
                  <a:pt x="41327" y="89588"/>
                </a:lnTo>
                <a:lnTo>
                  <a:pt x="40600" y="90605"/>
                </a:lnTo>
                <a:lnTo>
                  <a:pt x="39872" y="91600"/>
                </a:lnTo>
                <a:lnTo>
                  <a:pt x="39144" y="92583"/>
                </a:lnTo>
                <a:lnTo>
                  <a:pt x="38416" y="93550"/>
                </a:lnTo>
                <a:lnTo>
                  <a:pt x="37683" y="94494"/>
                </a:lnTo>
                <a:lnTo>
                  <a:pt x="36950" y="95427"/>
                </a:lnTo>
                <a:lnTo>
                  <a:pt x="36216" y="96344"/>
                </a:lnTo>
                <a:lnTo>
                  <a:pt x="35483" y="97238"/>
                </a:lnTo>
                <a:lnTo>
                  <a:pt x="34744" y="98122"/>
                </a:lnTo>
                <a:lnTo>
                  <a:pt x="34011" y="98983"/>
                </a:lnTo>
                <a:lnTo>
                  <a:pt x="33272" y="99827"/>
                </a:lnTo>
                <a:lnTo>
                  <a:pt x="32533" y="100661"/>
                </a:lnTo>
                <a:lnTo>
                  <a:pt x="31794" y="101472"/>
                </a:lnTo>
                <a:lnTo>
                  <a:pt x="31050" y="102266"/>
                </a:lnTo>
                <a:lnTo>
                  <a:pt x="30311" y="103044"/>
                </a:lnTo>
                <a:lnTo>
                  <a:pt x="29566" y="103805"/>
                </a:lnTo>
                <a:lnTo>
                  <a:pt x="28822" y="104550"/>
                </a:lnTo>
                <a:lnTo>
                  <a:pt x="28077" y="105277"/>
                </a:lnTo>
                <a:lnTo>
                  <a:pt x="27333" y="105988"/>
                </a:lnTo>
                <a:lnTo>
                  <a:pt x="26588" y="106683"/>
                </a:lnTo>
                <a:lnTo>
                  <a:pt x="25838" y="107355"/>
                </a:lnTo>
                <a:lnTo>
                  <a:pt x="25088" y="108016"/>
                </a:lnTo>
                <a:lnTo>
                  <a:pt x="24338" y="108655"/>
                </a:lnTo>
                <a:lnTo>
                  <a:pt x="23588" y="109283"/>
                </a:lnTo>
                <a:lnTo>
                  <a:pt x="22838" y="109888"/>
                </a:lnTo>
                <a:lnTo>
                  <a:pt x="22088" y="110477"/>
                </a:lnTo>
                <a:lnTo>
                  <a:pt x="21333" y="111050"/>
                </a:lnTo>
                <a:lnTo>
                  <a:pt x="20583" y="111605"/>
                </a:lnTo>
                <a:lnTo>
                  <a:pt x="19827" y="112144"/>
                </a:lnTo>
                <a:lnTo>
                  <a:pt x="19072" y="112666"/>
                </a:lnTo>
                <a:lnTo>
                  <a:pt x="18316" y="113166"/>
                </a:lnTo>
                <a:lnTo>
                  <a:pt x="17561" y="113655"/>
                </a:lnTo>
                <a:lnTo>
                  <a:pt x="16805" y="114122"/>
                </a:lnTo>
                <a:lnTo>
                  <a:pt x="16044" y="114572"/>
                </a:lnTo>
                <a:lnTo>
                  <a:pt x="15288" y="115005"/>
                </a:lnTo>
                <a:lnTo>
                  <a:pt x="14527" y="115422"/>
                </a:lnTo>
                <a:lnTo>
                  <a:pt x="13766" y="115822"/>
                </a:lnTo>
                <a:lnTo>
                  <a:pt x="13005" y="116205"/>
                </a:lnTo>
                <a:lnTo>
                  <a:pt x="12244" y="116566"/>
                </a:lnTo>
                <a:lnTo>
                  <a:pt x="11483" y="116916"/>
                </a:lnTo>
                <a:lnTo>
                  <a:pt x="10722" y="117244"/>
                </a:lnTo>
                <a:lnTo>
                  <a:pt x="9961" y="117555"/>
                </a:lnTo>
                <a:lnTo>
                  <a:pt x="9194" y="117850"/>
                </a:lnTo>
                <a:lnTo>
                  <a:pt x="8433" y="118122"/>
                </a:lnTo>
                <a:lnTo>
                  <a:pt x="7666" y="118383"/>
                </a:lnTo>
                <a:lnTo>
                  <a:pt x="6905" y="118622"/>
                </a:lnTo>
                <a:lnTo>
                  <a:pt x="6138" y="118850"/>
                </a:lnTo>
                <a:lnTo>
                  <a:pt x="5372" y="119055"/>
                </a:lnTo>
                <a:lnTo>
                  <a:pt x="4605" y="119244"/>
                </a:lnTo>
                <a:lnTo>
                  <a:pt x="3838" y="119411"/>
                </a:lnTo>
                <a:lnTo>
                  <a:pt x="3072" y="119566"/>
                </a:lnTo>
                <a:lnTo>
                  <a:pt x="2305" y="119700"/>
                </a:lnTo>
                <a:lnTo>
                  <a:pt x="1538" y="119816"/>
                </a:lnTo>
                <a:lnTo>
                  <a:pt x="766" y="119916"/>
                </a:lnTo>
                <a:lnTo>
                  <a:pt x="0" y="120000"/>
                </a:lnTo>
              </a:path>
            </a:pathLst>
          </a:custGeom>
          <a:noFill/>
          <a:ln cap="flat" cmpd="sng" w="640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Shape 638"/>
          <p:cNvSpPr/>
          <p:nvPr/>
        </p:nvSpPr>
        <p:spPr>
          <a:xfrm>
            <a:off x="534591" y="1421637"/>
            <a:ext cx="222212" cy="221157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9" name="Shape 639"/>
          <p:cNvCxnSpPr/>
          <p:nvPr/>
        </p:nvCxnSpPr>
        <p:spPr>
          <a:xfrm>
            <a:off x="864107" y="4006596"/>
            <a:ext cx="7975092" cy="32003"/>
          </a:xfrm>
          <a:prstGeom prst="straightConnector1">
            <a:avLst/>
          </a:prstGeom>
          <a:noFill/>
          <a:ln cap="flat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Shape 640"/>
          <p:cNvCxnSpPr/>
          <p:nvPr/>
        </p:nvCxnSpPr>
        <p:spPr>
          <a:xfrm rot="10800000">
            <a:off x="864108" y="1447800"/>
            <a:ext cx="1524" cy="2590800"/>
          </a:xfrm>
          <a:prstGeom prst="straightConnector1">
            <a:avLst/>
          </a:prstGeom>
          <a:noFill/>
          <a:ln cap="flat" cmpd="sng" w="121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Shape 641"/>
          <p:cNvSpPr/>
          <p:nvPr/>
        </p:nvSpPr>
        <p:spPr>
          <a:xfrm>
            <a:off x="583689" y="310893"/>
            <a:ext cx="6329174" cy="501396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Shape 642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643" name="Shape 643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649" name="Shape 649"/>
          <p:cNvSpPr/>
          <p:nvPr/>
        </p:nvSpPr>
        <p:spPr>
          <a:xfrm>
            <a:off x="152400" y="3047999"/>
            <a:ext cx="3581399" cy="16855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Shape 650"/>
          <p:cNvSpPr/>
          <p:nvPr/>
        </p:nvSpPr>
        <p:spPr>
          <a:xfrm>
            <a:off x="5529071" y="2051303"/>
            <a:ext cx="2548128" cy="213969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Shape 651"/>
          <p:cNvSpPr/>
          <p:nvPr/>
        </p:nvSpPr>
        <p:spPr>
          <a:xfrm>
            <a:off x="8165338" y="2310383"/>
            <a:ext cx="677545" cy="3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0" lang="en-US" sz="84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652" name="Shape 652"/>
          <p:cNvSpPr/>
          <p:nvPr/>
        </p:nvSpPr>
        <p:spPr>
          <a:xfrm>
            <a:off x="4846319" y="4774691"/>
            <a:ext cx="3493008" cy="139750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Shape 653"/>
          <p:cNvSpPr/>
          <p:nvPr/>
        </p:nvSpPr>
        <p:spPr>
          <a:xfrm>
            <a:off x="3855719" y="3374135"/>
            <a:ext cx="1673352" cy="1444753"/>
          </a:xfrm>
          <a:custGeom>
            <a:pathLst>
              <a:path extrusionOk="0" h="120000" w="120000">
                <a:moveTo>
                  <a:pt x="46000" y="0"/>
                </a:moveTo>
                <a:lnTo>
                  <a:pt x="46000" y="33805"/>
                </a:lnTo>
                <a:lnTo>
                  <a:pt x="0" y="33805"/>
                </a:lnTo>
                <a:lnTo>
                  <a:pt x="0" y="86194"/>
                </a:lnTo>
                <a:lnTo>
                  <a:pt x="46000" y="86194"/>
                </a:lnTo>
                <a:lnTo>
                  <a:pt x="46000" y="120000"/>
                </a:lnTo>
                <a:lnTo>
                  <a:pt x="120000" y="60000"/>
                </a:lnTo>
                <a:lnTo>
                  <a:pt x="46000" y="0"/>
                </a:lnTo>
                <a:close/>
              </a:path>
            </a:pathLst>
          </a:custGeom>
          <a:solidFill>
            <a:srgbClr val="FC8239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Shape 654"/>
          <p:cNvSpPr/>
          <p:nvPr/>
        </p:nvSpPr>
        <p:spPr>
          <a:xfrm>
            <a:off x="4309871" y="3875532"/>
            <a:ext cx="528827" cy="467868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Shape 655"/>
          <p:cNvSpPr/>
          <p:nvPr/>
        </p:nvSpPr>
        <p:spPr>
          <a:xfrm>
            <a:off x="577593" y="310893"/>
            <a:ext cx="5295900" cy="501396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Shape 656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5119" lvl="0" marL="4775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Predictability of cascade </a:t>
            </a:r>
            <a:r>
              <a:rPr b="1" baseline="0" i="0" lang="en-US" sz="3600" u="sng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structure</a:t>
            </a:r>
            <a:r>
              <a:rPr b="1" baseline="0" i="0" lang="en-US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657" name="Shape 657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658" name="Shape 658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664" name="Shape 664"/>
          <p:cNvSpPr/>
          <p:nvPr/>
        </p:nvSpPr>
        <p:spPr>
          <a:xfrm>
            <a:off x="583691" y="310894"/>
            <a:ext cx="5186172" cy="6492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2666999" y="2412491"/>
            <a:ext cx="3991355" cy="29413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6109714" y="2276855"/>
            <a:ext cx="2958084" cy="344881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271677" y="5422187"/>
            <a:ext cx="7798436" cy="1162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736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8239"/>
              </a:buClr>
              <a:buSzPct val="25000"/>
              <a:buFont typeface="Arial"/>
              <a:buNone/>
            </a:pPr>
            <a:r>
              <a:rPr b="1" baseline="0" i="1" lang="en-US" sz="28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d  </a:t>
            </a:r>
            <a:r>
              <a:rPr b="1" baseline="0" i="0" lang="en-US" sz="28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=  1.98	             </a:t>
            </a:r>
            <a:r>
              <a:rPr b="1" baseline="0" i="1" lang="en-US" sz="28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d  </a:t>
            </a:r>
            <a:r>
              <a:rPr b="1" baseline="0" i="0" lang="en-US" sz="28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=  2.47	       </a:t>
            </a:r>
            <a:r>
              <a:rPr b="1" baseline="0" i="1" lang="en-US" sz="28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d </a:t>
            </a:r>
            <a:r>
              <a:rPr b="1" baseline="0" i="0" lang="en-US" sz="2800" u="none" cap="none" strike="noStrike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rPr>
              <a:t>= 14.4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Anderson, A., Goel, S., Hofman, J. &amp; Watts, D. J. The structural virality of online diffusion.</a:t>
            </a:r>
          </a:p>
        </p:txBody>
      </p:sp>
      <p:sp>
        <p:nvSpPr>
          <p:cNvPr id="668" name="Shape 668"/>
          <p:cNvSpPr/>
          <p:nvPr/>
        </p:nvSpPr>
        <p:spPr>
          <a:xfrm>
            <a:off x="304800" y="2692906"/>
            <a:ext cx="2616708" cy="25801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Shape 669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5119" lvl="0" marL="4775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Wiener index: </a:t>
            </a:r>
            <a:r>
              <a:rPr b="1" baseline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Mean all-pairs shortest</a:t>
            </a:r>
          </a:p>
          <a:p>
            <a:pPr indent="469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Calibri"/>
              <a:buNone/>
            </a:pPr>
            <a:r>
              <a:rPr b="1" baseline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path distance in a cascade</a:t>
            </a:r>
          </a:p>
        </p:txBody>
      </p:sp>
      <p:sp>
        <p:nvSpPr>
          <p:cNvPr id="670" name="Shape 670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671" name="Shape 671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677" name="Shape 677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Shape 678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598929" y="303273"/>
            <a:ext cx="7566661" cy="6568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618235" y="1374901"/>
            <a:ext cx="6870700" cy="1057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Will a cascade have structural</a:t>
            </a:r>
          </a:p>
          <a:p>
            <a:pPr indent="33020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25000"/>
              <a:buFont typeface="Arial"/>
              <a:buNone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virality above the median?</a:t>
            </a:r>
          </a:p>
        </p:txBody>
      </p:sp>
      <p:sp>
        <p:nvSpPr>
          <p:cNvPr id="681" name="Shape 681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682" name="Shape 682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41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688" name="Shape 688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Shape 689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598929" y="303273"/>
            <a:ext cx="7566661" cy="6568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Shape 691"/>
          <p:cNvSpPr/>
          <p:nvPr/>
        </p:nvSpPr>
        <p:spPr>
          <a:xfrm>
            <a:off x="618235" y="1374901"/>
            <a:ext cx="6870700" cy="105700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Will a cascade have structural</a:t>
            </a:r>
          </a:p>
          <a:p>
            <a:pPr indent="33020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25000"/>
              <a:buFont typeface="Arial"/>
              <a:buNone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virality above the median?</a:t>
            </a:r>
          </a:p>
        </p:txBody>
      </p:sp>
      <p:sp>
        <p:nvSpPr>
          <p:cNvPr id="692" name="Shape 692"/>
          <p:cNvSpPr/>
          <p:nvPr/>
        </p:nvSpPr>
        <p:spPr>
          <a:xfrm>
            <a:off x="609599" y="3892676"/>
            <a:ext cx="2811146" cy="1123317"/>
          </a:xfrm>
          <a:custGeom>
            <a:pathLst>
              <a:path extrusionOk="0" h="120000" w="120000">
                <a:moveTo>
                  <a:pt x="117811" y="0"/>
                </a:moveTo>
                <a:lnTo>
                  <a:pt x="0" y="15455"/>
                </a:lnTo>
                <a:lnTo>
                  <a:pt x="2188" y="120000"/>
                </a:lnTo>
                <a:lnTo>
                  <a:pt x="120000" y="104544"/>
                </a:lnTo>
                <a:lnTo>
                  <a:pt x="117811" y="0"/>
                </a:lnTo>
                <a:close/>
              </a:path>
            </a:pathLst>
          </a:custGeom>
          <a:solidFill>
            <a:srgbClr val="EF4154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Shape 693"/>
          <p:cNvSpPr/>
          <p:nvPr/>
        </p:nvSpPr>
        <p:spPr>
          <a:xfrm>
            <a:off x="1081786" y="4067619"/>
            <a:ext cx="1855724" cy="36010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4" name="Shape 694"/>
          <p:cNvGrpSpPr/>
          <p:nvPr/>
        </p:nvGrpSpPr>
        <p:grpSpPr>
          <a:xfrm>
            <a:off x="1595667" y="4516882"/>
            <a:ext cx="863306" cy="294768"/>
            <a:chOff x="0" y="0"/>
            <a:chExt cx="863304" cy="294768"/>
          </a:xfrm>
        </p:grpSpPr>
        <p:sp>
          <p:nvSpPr>
            <p:cNvPr id="695" name="Shape 695"/>
            <p:cNvSpPr/>
            <p:nvPr/>
          </p:nvSpPr>
          <p:spPr>
            <a:xfrm>
              <a:off x="0" y="35560"/>
              <a:ext cx="143224" cy="259208"/>
            </a:xfrm>
            <a:custGeom>
              <a:pathLst>
                <a:path extrusionOk="0" h="120000" w="120000">
                  <a:moveTo>
                    <a:pt x="64127" y="0"/>
                  </a:moveTo>
                  <a:lnTo>
                    <a:pt x="26250" y="8055"/>
                  </a:lnTo>
                  <a:lnTo>
                    <a:pt x="5072" y="28277"/>
                  </a:lnTo>
                  <a:lnTo>
                    <a:pt x="0" y="52138"/>
                  </a:lnTo>
                  <a:lnTo>
                    <a:pt x="494" y="62088"/>
                  </a:lnTo>
                  <a:lnTo>
                    <a:pt x="8400" y="90405"/>
                  </a:lnTo>
                  <a:lnTo>
                    <a:pt x="26033" y="109238"/>
                  </a:lnTo>
                  <a:lnTo>
                    <a:pt x="60866" y="119655"/>
                  </a:lnTo>
                  <a:lnTo>
                    <a:pt x="75516" y="120000"/>
                  </a:lnTo>
                  <a:lnTo>
                    <a:pt x="86627" y="119261"/>
                  </a:lnTo>
                  <a:lnTo>
                    <a:pt x="96661" y="117672"/>
                  </a:lnTo>
                  <a:lnTo>
                    <a:pt x="105622" y="115227"/>
                  </a:lnTo>
                  <a:lnTo>
                    <a:pt x="113500" y="111944"/>
                  </a:lnTo>
                  <a:lnTo>
                    <a:pt x="120000" y="108122"/>
                  </a:lnTo>
                  <a:lnTo>
                    <a:pt x="74344" y="108122"/>
                  </a:lnTo>
                  <a:lnTo>
                    <a:pt x="65644" y="107777"/>
                  </a:lnTo>
                  <a:lnTo>
                    <a:pt x="37261" y="93600"/>
                  </a:lnTo>
                  <a:lnTo>
                    <a:pt x="29322" y="74527"/>
                  </a:lnTo>
                  <a:lnTo>
                    <a:pt x="26894" y="47916"/>
                  </a:lnTo>
                  <a:lnTo>
                    <a:pt x="28361" y="36788"/>
                  </a:lnTo>
                  <a:lnTo>
                    <a:pt x="42461" y="17366"/>
                  </a:lnTo>
                  <a:lnTo>
                    <a:pt x="64977" y="11994"/>
                  </a:lnTo>
                  <a:lnTo>
                    <a:pt x="114827" y="11994"/>
                  </a:lnTo>
                  <a:lnTo>
                    <a:pt x="112038" y="10083"/>
                  </a:lnTo>
                  <a:lnTo>
                    <a:pt x="80250" y="500"/>
                  </a:lnTo>
                  <a:lnTo>
                    <a:pt x="72427" y="11"/>
                  </a:lnTo>
                  <a:lnTo>
                    <a:pt x="64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Shape 696"/>
            <p:cNvSpPr/>
            <p:nvPr/>
          </p:nvSpPr>
          <p:spPr>
            <a:xfrm>
              <a:off x="77554" y="61467"/>
              <a:ext cx="89042" cy="207646"/>
            </a:xfrm>
            <a:custGeom>
              <a:pathLst>
                <a:path extrusionOk="0" h="120000" w="120000">
                  <a:moveTo>
                    <a:pt x="80177" y="0"/>
                  </a:moveTo>
                  <a:lnTo>
                    <a:pt x="0" y="0"/>
                  </a:lnTo>
                  <a:lnTo>
                    <a:pt x="14144" y="427"/>
                  </a:lnTo>
                  <a:lnTo>
                    <a:pt x="27300" y="2366"/>
                  </a:lnTo>
                  <a:lnTo>
                    <a:pt x="67500" y="28450"/>
                  </a:lnTo>
                  <a:lnTo>
                    <a:pt x="76166" y="58494"/>
                  </a:lnTo>
                  <a:lnTo>
                    <a:pt x="76933" y="75022"/>
                  </a:lnTo>
                  <a:lnTo>
                    <a:pt x="74883" y="88605"/>
                  </a:lnTo>
                  <a:lnTo>
                    <a:pt x="52511" y="112422"/>
                  </a:lnTo>
                  <a:lnTo>
                    <a:pt x="15061" y="120000"/>
                  </a:lnTo>
                  <a:lnTo>
                    <a:pt x="88500" y="120000"/>
                  </a:lnTo>
                  <a:lnTo>
                    <a:pt x="111938" y="99450"/>
                  </a:lnTo>
                  <a:lnTo>
                    <a:pt x="120000" y="69788"/>
                  </a:lnTo>
                  <a:lnTo>
                    <a:pt x="119294" y="57466"/>
                  </a:lnTo>
                  <a:lnTo>
                    <a:pt x="111522" y="29877"/>
                  </a:lnTo>
                  <a:lnTo>
                    <a:pt x="90344" y="6238"/>
                  </a:lnTo>
                  <a:lnTo>
                    <a:pt x="83355" y="1688"/>
                  </a:lnTo>
                  <a:lnTo>
                    <a:pt x="80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7" name="Shape 697"/>
            <p:cNvSpPr/>
            <p:nvPr/>
          </p:nvSpPr>
          <p:spPr>
            <a:xfrm>
              <a:off x="220557" y="246126"/>
              <a:ext cx="37339" cy="37339"/>
            </a:xfrm>
            <a:custGeom>
              <a:pathLst>
                <a:path extrusionOk="0" h="120000" w="120000">
                  <a:moveTo>
                    <a:pt x="114283" y="0"/>
                  </a:moveTo>
                  <a:lnTo>
                    <a:pt x="0" y="6122"/>
                  </a:lnTo>
                  <a:lnTo>
                    <a:pt x="6122" y="120000"/>
                  </a:lnTo>
                  <a:lnTo>
                    <a:pt x="120000" y="114283"/>
                  </a:lnTo>
                  <a:lnTo>
                    <a:pt x="114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Shape 698"/>
            <p:cNvSpPr/>
            <p:nvPr/>
          </p:nvSpPr>
          <p:spPr>
            <a:xfrm>
              <a:off x="341461" y="52070"/>
              <a:ext cx="110841" cy="225172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83600" y="0"/>
                  </a:lnTo>
                  <a:lnTo>
                    <a:pt x="71761" y="7927"/>
                  </a:lnTo>
                  <a:lnTo>
                    <a:pt x="49433" y="26250"/>
                  </a:lnTo>
                  <a:lnTo>
                    <a:pt x="29350" y="47505"/>
                  </a:lnTo>
                  <a:lnTo>
                    <a:pt x="14200" y="69766"/>
                  </a:lnTo>
                  <a:lnTo>
                    <a:pt x="4411" y="92150"/>
                  </a:lnTo>
                  <a:lnTo>
                    <a:pt x="0" y="120000"/>
                  </a:lnTo>
                  <a:lnTo>
                    <a:pt x="34650" y="119122"/>
                  </a:lnTo>
                  <a:lnTo>
                    <a:pt x="35444" y="109166"/>
                  </a:lnTo>
                  <a:lnTo>
                    <a:pt x="37211" y="99611"/>
                  </a:lnTo>
                  <a:lnTo>
                    <a:pt x="50105" y="69455"/>
                  </a:lnTo>
                  <a:lnTo>
                    <a:pt x="67583" y="45494"/>
                  </a:lnTo>
                  <a:lnTo>
                    <a:pt x="90261" y="22538"/>
                  </a:lnTo>
                  <a:lnTo>
                    <a:pt x="114338" y="3583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Shape 699"/>
            <p:cNvSpPr/>
            <p:nvPr/>
          </p:nvSpPr>
          <p:spPr>
            <a:xfrm>
              <a:off x="292819" y="19938"/>
              <a:ext cx="165608" cy="38608"/>
            </a:xfrm>
            <a:custGeom>
              <a:pathLst>
                <a:path extrusionOk="0" h="120000" w="120000">
                  <a:moveTo>
                    <a:pt x="119077" y="0"/>
                  </a:moveTo>
                  <a:lnTo>
                    <a:pt x="0" y="26844"/>
                  </a:lnTo>
                  <a:lnTo>
                    <a:pt x="1105" y="120000"/>
                  </a:lnTo>
                  <a:lnTo>
                    <a:pt x="91194" y="99866"/>
                  </a:lnTo>
                  <a:lnTo>
                    <a:pt x="115561" y="99866"/>
                  </a:lnTo>
                  <a:lnTo>
                    <a:pt x="120000" y="75394"/>
                  </a:lnTo>
                  <a:lnTo>
                    <a:pt x="1190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Shape 700"/>
            <p:cNvSpPr/>
            <p:nvPr/>
          </p:nvSpPr>
          <p:spPr>
            <a:xfrm>
              <a:off x="497162" y="35432"/>
              <a:ext cx="168402" cy="233681"/>
            </a:xfrm>
            <a:custGeom>
              <a:pathLst>
                <a:path extrusionOk="0" h="120000" w="120000">
                  <a:moveTo>
                    <a:pt x="101677" y="0"/>
                  </a:moveTo>
                  <a:lnTo>
                    <a:pt x="54300" y="0"/>
                  </a:lnTo>
                  <a:lnTo>
                    <a:pt x="61561" y="133"/>
                  </a:lnTo>
                  <a:lnTo>
                    <a:pt x="68155" y="1116"/>
                  </a:lnTo>
                  <a:lnTo>
                    <a:pt x="89038" y="16750"/>
                  </a:lnTo>
                  <a:lnTo>
                    <a:pt x="89933" y="21650"/>
                  </a:lnTo>
                  <a:lnTo>
                    <a:pt x="89650" y="25933"/>
                  </a:lnTo>
                  <a:lnTo>
                    <a:pt x="75022" y="46738"/>
                  </a:lnTo>
                  <a:lnTo>
                    <a:pt x="56116" y="61288"/>
                  </a:lnTo>
                  <a:lnTo>
                    <a:pt x="34616" y="75816"/>
                  </a:lnTo>
                  <a:lnTo>
                    <a:pt x="27161" y="81211"/>
                  </a:lnTo>
                  <a:lnTo>
                    <a:pt x="7477" y="99822"/>
                  </a:lnTo>
                  <a:lnTo>
                    <a:pt x="0" y="116150"/>
                  </a:lnTo>
                  <a:lnTo>
                    <a:pt x="361" y="120000"/>
                  </a:lnTo>
                  <a:lnTo>
                    <a:pt x="120000" y="115500"/>
                  </a:lnTo>
                  <a:lnTo>
                    <a:pt x="119077" y="103433"/>
                  </a:lnTo>
                  <a:lnTo>
                    <a:pt x="30133" y="103433"/>
                  </a:lnTo>
                  <a:lnTo>
                    <a:pt x="32400" y="100433"/>
                  </a:lnTo>
                  <a:lnTo>
                    <a:pt x="54644" y="82950"/>
                  </a:lnTo>
                  <a:lnTo>
                    <a:pt x="73972" y="69711"/>
                  </a:lnTo>
                  <a:lnTo>
                    <a:pt x="82927" y="63238"/>
                  </a:lnTo>
                  <a:lnTo>
                    <a:pt x="104138" y="44305"/>
                  </a:lnTo>
                  <a:lnTo>
                    <a:pt x="112850" y="24705"/>
                  </a:lnTo>
                  <a:lnTo>
                    <a:pt x="112850" y="20805"/>
                  </a:lnTo>
                  <a:lnTo>
                    <a:pt x="111338" y="13466"/>
                  </a:lnTo>
                  <a:lnTo>
                    <a:pt x="108000" y="6816"/>
                  </a:lnTo>
                  <a:lnTo>
                    <a:pt x="102811" y="850"/>
                  </a:lnTo>
                  <a:lnTo>
                    <a:pt x="101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Shape 701"/>
            <p:cNvSpPr/>
            <p:nvPr/>
          </p:nvSpPr>
          <p:spPr>
            <a:xfrm>
              <a:off x="494114" y="9651"/>
              <a:ext cx="145736" cy="79249"/>
            </a:xfrm>
            <a:custGeom>
              <a:pathLst>
                <a:path extrusionOk="0" h="120000" w="120000">
                  <a:moveTo>
                    <a:pt x="64733" y="0"/>
                  </a:moveTo>
                  <a:lnTo>
                    <a:pt x="27261" y="19577"/>
                  </a:lnTo>
                  <a:lnTo>
                    <a:pt x="5072" y="69233"/>
                  </a:lnTo>
                  <a:lnTo>
                    <a:pt x="0" y="117694"/>
                  </a:lnTo>
                  <a:lnTo>
                    <a:pt x="26561" y="120000"/>
                  </a:lnTo>
                  <a:lnTo>
                    <a:pt x="26816" y="102872"/>
                  </a:lnTo>
                  <a:lnTo>
                    <a:pt x="28511" y="87544"/>
                  </a:lnTo>
                  <a:lnTo>
                    <a:pt x="56488" y="41161"/>
                  </a:lnTo>
                  <a:lnTo>
                    <a:pt x="65255" y="39038"/>
                  </a:lnTo>
                  <a:lnTo>
                    <a:pt x="120000" y="39038"/>
                  </a:lnTo>
                  <a:lnTo>
                    <a:pt x="113150" y="25961"/>
                  </a:lnTo>
                  <a:lnTo>
                    <a:pt x="103227" y="13522"/>
                  </a:lnTo>
                  <a:lnTo>
                    <a:pt x="91844" y="5044"/>
                  </a:lnTo>
                  <a:lnTo>
                    <a:pt x="79000" y="538"/>
                  </a:lnTo>
                  <a:lnTo>
                    <a:pt x="647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Shape 702"/>
            <p:cNvSpPr/>
            <p:nvPr/>
          </p:nvSpPr>
          <p:spPr>
            <a:xfrm>
              <a:off x="696045" y="187579"/>
              <a:ext cx="142650" cy="70993"/>
            </a:xfrm>
            <a:custGeom>
              <a:pathLst>
                <a:path extrusionOk="0" h="120000" w="120000">
                  <a:moveTo>
                    <a:pt x="27455" y="0"/>
                  </a:moveTo>
                  <a:lnTo>
                    <a:pt x="0" y="7511"/>
                  </a:lnTo>
                  <a:lnTo>
                    <a:pt x="2961" y="32988"/>
                  </a:lnTo>
                  <a:lnTo>
                    <a:pt x="7838" y="55622"/>
                  </a:lnTo>
                  <a:lnTo>
                    <a:pt x="33588" y="105538"/>
                  </a:lnTo>
                  <a:lnTo>
                    <a:pt x="71794" y="120000"/>
                  </a:lnTo>
                  <a:lnTo>
                    <a:pt x="88500" y="114927"/>
                  </a:lnTo>
                  <a:lnTo>
                    <a:pt x="103188" y="103577"/>
                  </a:lnTo>
                  <a:lnTo>
                    <a:pt x="115855" y="85944"/>
                  </a:lnTo>
                  <a:lnTo>
                    <a:pt x="120000" y="76638"/>
                  </a:lnTo>
                  <a:lnTo>
                    <a:pt x="70616" y="76638"/>
                  </a:lnTo>
                  <a:lnTo>
                    <a:pt x="63011" y="76155"/>
                  </a:lnTo>
                  <a:lnTo>
                    <a:pt x="33438" y="34777"/>
                  </a:lnTo>
                  <a:lnTo>
                    <a:pt x="29955" y="18677"/>
                  </a:lnTo>
                  <a:lnTo>
                    <a:pt x="274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Shape 703"/>
            <p:cNvSpPr/>
            <p:nvPr/>
          </p:nvSpPr>
          <p:spPr>
            <a:xfrm>
              <a:off x="773260" y="113538"/>
              <a:ext cx="90043" cy="119380"/>
            </a:xfrm>
            <a:custGeom>
              <a:pathLst>
                <a:path extrusionOk="0" h="120000" w="120000">
                  <a:moveTo>
                    <a:pt x="94933" y="0"/>
                  </a:moveTo>
                  <a:lnTo>
                    <a:pt x="0" y="0"/>
                  </a:lnTo>
                  <a:lnTo>
                    <a:pt x="15422" y="333"/>
                  </a:lnTo>
                  <a:lnTo>
                    <a:pt x="29450" y="2683"/>
                  </a:lnTo>
                  <a:lnTo>
                    <a:pt x="69561" y="31133"/>
                  </a:lnTo>
                  <a:lnTo>
                    <a:pt x="76161" y="54894"/>
                  </a:lnTo>
                  <a:lnTo>
                    <a:pt x="75816" y="68338"/>
                  </a:lnTo>
                  <a:lnTo>
                    <a:pt x="48122" y="108850"/>
                  </a:lnTo>
                  <a:lnTo>
                    <a:pt x="8972" y="120000"/>
                  </a:lnTo>
                  <a:lnTo>
                    <a:pt x="87200" y="120000"/>
                  </a:lnTo>
                  <a:lnTo>
                    <a:pt x="115600" y="82927"/>
                  </a:lnTo>
                  <a:lnTo>
                    <a:pt x="120000" y="50427"/>
                  </a:lnTo>
                  <a:lnTo>
                    <a:pt x="116888" y="33122"/>
                  </a:lnTo>
                  <a:lnTo>
                    <a:pt x="110100" y="17616"/>
                  </a:lnTo>
                  <a:lnTo>
                    <a:pt x="99627" y="3927"/>
                  </a:lnTo>
                  <a:lnTo>
                    <a:pt x="949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Shape 704"/>
            <p:cNvSpPr/>
            <p:nvPr/>
          </p:nvSpPr>
          <p:spPr>
            <a:xfrm>
              <a:off x="698839" y="0"/>
              <a:ext cx="145655" cy="140462"/>
            </a:xfrm>
            <a:custGeom>
              <a:pathLst>
                <a:path extrusionOk="0" h="120000" w="120000">
                  <a:moveTo>
                    <a:pt x="118550" y="0"/>
                  </a:moveTo>
                  <a:lnTo>
                    <a:pt x="14650" y="5644"/>
                  </a:lnTo>
                  <a:lnTo>
                    <a:pt x="0" y="118044"/>
                  </a:lnTo>
                  <a:lnTo>
                    <a:pt x="24272" y="120000"/>
                  </a:lnTo>
                  <a:lnTo>
                    <a:pt x="27155" y="115400"/>
                  </a:lnTo>
                  <a:lnTo>
                    <a:pt x="30605" y="111211"/>
                  </a:lnTo>
                  <a:lnTo>
                    <a:pt x="61316" y="97000"/>
                  </a:lnTo>
                  <a:lnTo>
                    <a:pt x="120000" y="97000"/>
                  </a:lnTo>
                  <a:lnTo>
                    <a:pt x="114155" y="90272"/>
                  </a:lnTo>
                  <a:lnTo>
                    <a:pt x="112344" y="88861"/>
                  </a:lnTo>
                  <a:lnTo>
                    <a:pt x="28144" y="88861"/>
                  </a:lnTo>
                  <a:lnTo>
                    <a:pt x="36411" y="29944"/>
                  </a:lnTo>
                  <a:lnTo>
                    <a:pt x="119905" y="25388"/>
                  </a:lnTo>
                  <a:lnTo>
                    <a:pt x="1185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Shape 705"/>
            <p:cNvSpPr/>
            <p:nvPr/>
          </p:nvSpPr>
          <p:spPr>
            <a:xfrm>
              <a:off x="539454" y="85597"/>
              <a:ext cx="295748" cy="151258"/>
            </a:xfrm>
            <a:custGeom>
              <a:pathLst>
                <a:path extrusionOk="0" h="120000" w="120000">
                  <a:moveTo>
                    <a:pt x="50500" y="114861"/>
                  </a:moveTo>
                  <a:lnTo>
                    <a:pt x="0" y="120000"/>
                  </a:lnTo>
                  <a:lnTo>
                    <a:pt x="50644" y="120000"/>
                  </a:lnTo>
                  <a:lnTo>
                    <a:pt x="50500" y="114861"/>
                  </a:lnTo>
                  <a:close/>
                  <a:moveTo>
                    <a:pt x="97650" y="0"/>
                  </a:moveTo>
                  <a:lnTo>
                    <a:pt x="92627" y="1261"/>
                  </a:lnTo>
                  <a:lnTo>
                    <a:pt x="87761" y="4133"/>
                  </a:lnTo>
                  <a:lnTo>
                    <a:pt x="83061" y="8583"/>
                  </a:lnTo>
                  <a:lnTo>
                    <a:pt x="78533" y="14611"/>
                  </a:lnTo>
                  <a:lnTo>
                    <a:pt x="120000" y="14611"/>
                  </a:lnTo>
                  <a:lnTo>
                    <a:pt x="115783" y="8400"/>
                  </a:lnTo>
                  <a:lnTo>
                    <a:pt x="110200" y="3233"/>
                  </a:lnTo>
                  <a:lnTo>
                    <a:pt x="104150" y="433"/>
                  </a:lnTo>
                  <a:lnTo>
                    <a:pt x="97650" y="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6" name="Shape 706"/>
          <p:cNvSpPr/>
          <p:nvPr/>
        </p:nvSpPr>
        <p:spPr>
          <a:xfrm>
            <a:off x="3962400" y="3662553"/>
            <a:ext cx="4495292" cy="1823849"/>
          </a:xfrm>
          <a:custGeom>
            <a:pathLst>
              <a:path extrusionOk="0" h="120000" w="120000">
                <a:moveTo>
                  <a:pt x="1555" y="0"/>
                </a:moveTo>
                <a:lnTo>
                  <a:pt x="0" y="109805"/>
                </a:lnTo>
                <a:lnTo>
                  <a:pt x="118444" y="120000"/>
                </a:lnTo>
                <a:lnTo>
                  <a:pt x="120000" y="10194"/>
                </a:lnTo>
                <a:lnTo>
                  <a:pt x="1555" y="0"/>
                </a:lnTo>
                <a:close/>
              </a:path>
            </a:pathLst>
          </a:custGeom>
          <a:solidFill>
            <a:srgbClr val="EF4154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Shape 707"/>
          <p:cNvSpPr/>
          <p:nvPr/>
        </p:nvSpPr>
        <p:spPr>
          <a:xfrm>
            <a:off x="4375021" y="3961764"/>
            <a:ext cx="3689730" cy="38290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Shape 708"/>
          <p:cNvSpPr/>
          <p:nvPr/>
        </p:nvSpPr>
        <p:spPr>
          <a:xfrm>
            <a:off x="5571235" y="4428996"/>
            <a:ext cx="1265555" cy="30149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09" name="Shape 709"/>
          <p:cNvGrpSpPr/>
          <p:nvPr/>
        </p:nvGrpSpPr>
        <p:grpSpPr>
          <a:xfrm>
            <a:off x="4831460" y="4849114"/>
            <a:ext cx="1114935" cy="335027"/>
            <a:chOff x="0" y="0"/>
            <a:chExt cx="1114933" cy="335026"/>
          </a:xfrm>
        </p:grpSpPr>
        <p:sp>
          <p:nvSpPr>
            <p:cNvPr id="710" name="Shape 710"/>
            <p:cNvSpPr/>
            <p:nvPr/>
          </p:nvSpPr>
          <p:spPr>
            <a:xfrm>
              <a:off x="0" y="40892"/>
              <a:ext cx="169672" cy="192406"/>
            </a:xfrm>
            <a:custGeom>
              <a:pathLst>
                <a:path extrusionOk="0" h="120000" w="120000">
                  <a:moveTo>
                    <a:pt x="63233" y="0"/>
                  </a:moveTo>
                  <a:lnTo>
                    <a:pt x="28027" y="7944"/>
                  </a:lnTo>
                  <a:lnTo>
                    <a:pt x="5233" y="33483"/>
                  </a:lnTo>
                  <a:lnTo>
                    <a:pt x="0" y="59088"/>
                  </a:lnTo>
                  <a:lnTo>
                    <a:pt x="522" y="72316"/>
                  </a:lnTo>
                  <a:lnTo>
                    <a:pt x="15011" y="103138"/>
                  </a:lnTo>
                  <a:lnTo>
                    <a:pt x="46150" y="118622"/>
                  </a:lnTo>
                  <a:lnTo>
                    <a:pt x="59638" y="120000"/>
                  </a:lnTo>
                  <a:lnTo>
                    <a:pt x="70522" y="119733"/>
                  </a:lnTo>
                  <a:lnTo>
                    <a:pt x="97272" y="111444"/>
                  </a:lnTo>
                  <a:lnTo>
                    <a:pt x="106377" y="104000"/>
                  </a:lnTo>
                  <a:lnTo>
                    <a:pt x="60450" y="104000"/>
                  </a:lnTo>
                  <a:lnTo>
                    <a:pt x="52616" y="103127"/>
                  </a:lnTo>
                  <a:lnTo>
                    <a:pt x="28961" y="87400"/>
                  </a:lnTo>
                  <a:lnTo>
                    <a:pt x="22633" y="63761"/>
                  </a:lnTo>
                  <a:lnTo>
                    <a:pt x="119894" y="63761"/>
                  </a:lnTo>
                  <a:lnTo>
                    <a:pt x="120000" y="62733"/>
                  </a:lnTo>
                  <a:lnTo>
                    <a:pt x="119911" y="59088"/>
                  </a:lnTo>
                  <a:lnTo>
                    <a:pt x="119594" y="50061"/>
                  </a:lnTo>
                  <a:lnTo>
                    <a:pt x="97183" y="50061"/>
                  </a:lnTo>
                  <a:lnTo>
                    <a:pt x="24522" y="47844"/>
                  </a:lnTo>
                  <a:lnTo>
                    <a:pt x="36916" y="24161"/>
                  </a:lnTo>
                  <a:lnTo>
                    <a:pt x="62783" y="16000"/>
                  </a:lnTo>
                  <a:lnTo>
                    <a:pt x="104033" y="16000"/>
                  </a:lnTo>
                  <a:lnTo>
                    <a:pt x="96588" y="9833"/>
                  </a:lnTo>
                  <a:lnTo>
                    <a:pt x="86733" y="4644"/>
                  </a:lnTo>
                  <a:lnTo>
                    <a:pt x="75611" y="1366"/>
                  </a:lnTo>
                  <a:lnTo>
                    <a:pt x="632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320038" y="217931"/>
              <a:ext cx="34426" cy="91187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11066" y="0"/>
                  </a:lnTo>
                  <a:lnTo>
                    <a:pt x="0" y="118494"/>
                  </a:lnTo>
                  <a:lnTo>
                    <a:pt x="108900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197611" y="47498"/>
              <a:ext cx="156978" cy="192406"/>
            </a:xfrm>
            <a:custGeom>
              <a:pathLst>
                <a:path extrusionOk="0" h="120000" w="120000">
                  <a:moveTo>
                    <a:pt x="61844" y="0"/>
                  </a:moveTo>
                  <a:lnTo>
                    <a:pt x="30872" y="6177"/>
                  </a:lnTo>
                  <a:lnTo>
                    <a:pt x="8638" y="26377"/>
                  </a:lnTo>
                  <a:lnTo>
                    <a:pt x="0" y="57188"/>
                  </a:lnTo>
                  <a:lnTo>
                    <a:pt x="522" y="70705"/>
                  </a:lnTo>
                  <a:lnTo>
                    <a:pt x="16116" y="102494"/>
                  </a:lnTo>
                  <a:lnTo>
                    <a:pt x="46505" y="118633"/>
                  </a:lnTo>
                  <a:lnTo>
                    <a:pt x="58538" y="120000"/>
                  </a:lnTo>
                  <a:lnTo>
                    <a:pt x="64133" y="119911"/>
                  </a:lnTo>
                  <a:lnTo>
                    <a:pt x="92827" y="109250"/>
                  </a:lnTo>
                  <a:lnTo>
                    <a:pt x="96016" y="106294"/>
                  </a:lnTo>
                  <a:lnTo>
                    <a:pt x="119905" y="106294"/>
                  </a:lnTo>
                  <a:lnTo>
                    <a:pt x="120000" y="104077"/>
                  </a:lnTo>
                  <a:lnTo>
                    <a:pt x="61261" y="104077"/>
                  </a:lnTo>
                  <a:lnTo>
                    <a:pt x="53633" y="103155"/>
                  </a:lnTo>
                  <a:lnTo>
                    <a:pt x="29733" y="85827"/>
                  </a:lnTo>
                  <a:lnTo>
                    <a:pt x="24466" y="58694"/>
                  </a:lnTo>
                  <a:lnTo>
                    <a:pt x="25611" y="48061"/>
                  </a:lnTo>
                  <a:lnTo>
                    <a:pt x="36694" y="25427"/>
                  </a:lnTo>
                  <a:lnTo>
                    <a:pt x="63394" y="15444"/>
                  </a:lnTo>
                  <a:lnTo>
                    <a:pt x="98594" y="15444"/>
                  </a:lnTo>
                  <a:lnTo>
                    <a:pt x="94305" y="11027"/>
                  </a:lnTo>
                  <a:lnTo>
                    <a:pt x="84972" y="5150"/>
                  </a:lnTo>
                  <a:lnTo>
                    <a:pt x="74144" y="1466"/>
                  </a:lnTo>
                  <a:lnTo>
                    <a:pt x="618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277748" y="72261"/>
              <a:ext cx="81599" cy="142113"/>
            </a:xfrm>
            <a:custGeom>
              <a:pathLst>
                <a:path extrusionOk="0" h="120000" w="120000">
                  <a:moveTo>
                    <a:pt x="71827" y="0"/>
                  </a:moveTo>
                  <a:lnTo>
                    <a:pt x="4105" y="0"/>
                  </a:lnTo>
                  <a:lnTo>
                    <a:pt x="18677" y="1227"/>
                  </a:lnTo>
                  <a:lnTo>
                    <a:pt x="32122" y="4411"/>
                  </a:lnTo>
                  <a:lnTo>
                    <a:pt x="71183" y="36472"/>
                  </a:lnTo>
                  <a:lnTo>
                    <a:pt x="75077" y="63805"/>
                  </a:lnTo>
                  <a:lnTo>
                    <a:pt x="72950" y="77400"/>
                  </a:lnTo>
                  <a:lnTo>
                    <a:pt x="39844" y="112733"/>
                  </a:lnTo>
                  <a:lnTo>
                    <a:pt x="0" y="120000"/>
                  </a:lnTo>
                  <a:lnTo>
                    <a:pt x="113000" y="120000"/>
                  </a:lnTo>
                  <a:lnTo>
                    <a:pt x="120000" y="4933"/>
                  </a:lnTo>
                  <a:lnTo>
                    <a:pt x="78627" y="4933"/>
                  </a:lnTo>
                  <a:lnTo>
                    <a:pt x="718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331214" y="53592"/>
              <a:ext cx="28958" cy="24512"/>
            </a:xfrm>
            <a:custGeom>
              <a:pathLst>
                <a:path extrusionOk="0" h="120000" w="120000">
                  <a:moveTo>
                    <a:pt x="3683" y="0"/>
                  </a:moveTo>
                  <a:lnTo>
                    <a:pt x="0" y="120000"/>
                  </a:lnTo>
                  <a:lnTo>
                    <a:pt x="116583" y="120000"/>
                  </a:lnTo>
                  <a:lnTo>
                    <a:pt x="120000" y="4355"/>
                  </a:lnTo>
                  <a:lnTo>
                    <a:pt x="3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404896" y="56260"/>
              <a:ext cx="117535" cy="190374"/>
            </a:xfrm>
            <a:custGeom>
              <a:pathLst>
                <a:path extrusionOk="0" h="120000" w="120000">
                  <a:moveTo>
                    <a:pt x="4127" y="0"/>
                  </a:moveTo>
                  <a:lnTo>
                    <a:pt x="116" y="71677"/>
                  </a:lnTo>
                  <a:lnTo>
                    <a:pt x="0" y="82966"/>
                  </a:lnTo>
                  <a:lnTo>
                    <a:pt x="361" y="86905"/>
                  </a:lnTo>
                  <a:lnTo>
                    <a:pt x="18505" y="110672"/>
                  </a:lnTo>
                  <a:lnTo>
                    <a:pt x="61700" y="120000"/>
                  </a:lnTo>
                  <a:lnTo>
                    <a:pt x="79588" y="119127"/>
                  </a:lnTo>
                  <a:lnTo>
                    <a:pt x="95688" y="115777"/>
                  </a:lnTo>
                  <a:lnTo>
                    <a:pt x="109961" y="109933"/>
                  </a:lnTo>
                  <a:lnTo>
                    <a:pt x="120000" y="103188"/>
                  </a:lnTo>
                  <a:lnTo>
                    <a:pt x="68961" y="103188"/>
                  </a:lnTo>
                  <a:lnTo>
                    <a:pt x="59494" y="102950"/>
                  </a:lnTo>
                  <a:lnTo>
                    <a:pt x="51455" y="101350"/>
                  </a:lnTo>
                  <a:lnTo>
                    <a:pt x="45233" y="98227"/>
                  </a:lnTo>
                  <a:lnTo>
                    <a:pt x="38877" y="95183"/>
                  </a:lnTo>
                  <a:lnTo>
                    <a:pt x="32094" y="71677"/>
                  </a:lnTo>
                  <a:lnTo>
                    <a:pt x="32411" y="64683"/>
                  </a:lnTo>
                  <a:lnTo>
                    <a:pt x="36022" y="638"/>
                  </a:lnTo>
                  <a:lnTo>
                    <a:pt x="4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523875" y="217423"/>
              <a:ext cx="28800" cy="28068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3700" y="0"/>
                  </a:lnTo>
                  <a:lnTo>
                    <a:pt x="0" y="115655"/>
                  </a:lnTo>
                  <a:lnTo>
                    <a:pt x="115888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472439" y="60325"/>
              <a:ext cx="85725" cy="159639"/>
            </a:xfrm>
            <a:custGeom>
              <a:pathLst>
                <a:path extrusionOk="0" h="120000" w="120000">
                  <a:moveTo>
                    <a:pt x="76266" y="0"/>
                  </a:moveTo>
                  <a:lnTo>
                    <a:pt x="71466" y="74083"/>
                  </a:lnTo>
                  <a:lnTo>
                    <a:pt x="58083" y="105333"/>
                  </a:lnTo>
                  <a:lnTo>
                    <a:pt x="9733" y="119861"/>
                  </a:lnTo>
                  <a:lnTo>
                    <a:pt x="0" y="120000"/>
                  </a:lnTo>
                  <a:lnTo>
                    <a:pt x="69977" y="120000"/>
                  </a:lnTo>
                  <a:lnTo>
                    <a:pt x="73244" y="118088"/>
                  </a:lnTo>
                  <a:lnTo>
                    <a:pt x="112316" y="118088"/>
                  </a:lnTo>
                  <a:lnTo>
                    <a:pt x="120000" y="861"/>
                  </a:lnTo>
                  <a:lnTo>
                    <a:pt x="762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592350" y="87375"/>
              <a:ext cx="162224" cy="165737"/>
            </a:xfrm>
            <a:custGeom>
              <a:pathLst>
                <a:path extrusionOk="0" h="120000" w="120000">
                  <a:moveTo>
                    <a:pt x="115150" y="0"/>
                  </a:moveTo>
                  <a:lnTo>
                    <a:pt x="64994" y="0"/>
                  </a:lnTo>
                  <a:lnTo>
                    <a:pt x="73166" y="738"/>
                  </a:lnTo>
                  <a:lnTo>
                    <a:pt x="80222" y="2416"/>
                  </a:lnTo>
                  <a:lnTo>
                    <a:pt x="96788" y="26616"/>
                  </a:lnTo>
                  <a:lnTo>
                    <a:pt x="96838" y="29055"/>
                  </a:lnTo>
                  <a:lnTo>
                    <a:pt x="96650" y="30988"/>
                  </a:lnTo>
                  <a:lnTo>
                    <a:pt x="96461" y="34116"/>
                  </a:lnTo>
                  <a:lnTo>
                    <a:pt x="88855" y="36022"/>
                  </a:lnTo>
                  <a:lnTo>
                    <a:pt x="79411" y="37733"/>
                  </a:lnTo>
                  <a:lnTo>
                    <a:pt x="68138" y="39222"/>
                  </a:lnTo>
                  <a:lnTo>
                    <a:pt x="48611" y="41083"/>
                  </a:lnTo>
                  <a:lnTo>
                    <a:pt x="43022" y="41733"/>
                  </a:lnTo>
                  <a:lnTo>
                    <a:pt x="12572" y="53150"/>
                  </a:lnTo>
                  <a:lnTo>
                    <a:pt x="83" y="77922"/>
                  </a:lnTo>
                  <a:lnTo>
                    <a:pt x="0" y="80550"/>
                  </a:lnTo>
                  <a:lnTo>
                    <a:pt x="461" y="88277"/>
                  </a:lnTo>
                  <a:lnTo>
                    <a:pt x="17583" y="113066"/>
                  </a:lnTo>
                  <a:lnTo>
                    <a:pt x="45172" y="120000"/>
                  </a:lnTo>
                  <a:lnTo>
                    <a:pt x="51844" y="119983"/>
                  </a:lnTo>
                  <a:lnTo>
                    <a:pt x="83077" y="110977"/>
                  </a:lnTo>
                  <a:lnTo>
                    <a:pt x="95738" y="102527"/>
                  </a:lnTo>
                  <a:lnTo>
                    <a:pt x="51277" y="102527"/>
                  </a:lnTo>
                  <a:lnTo>
                    <a:pt x="44988" y="101944"/>
                  </a:lnTo>
                  <a:lnTo>
                    <a:pt x="24411" y="86527"/>
                  </a:lnTo>
                  <a:lnTo>
                    <a:pt x="24611" y="80277"/>
                  </a:lnTo>
                  <a:lnTo>
                    <a:pt x="45661" y="60761"/>
                  </a:lnTo>
                  <a:lnTo>
                    <a:pt x="69688" y="57600"/>
                  </a:lnTo>
                  <a:lnTo>
                    <a:pt x="79977" y="55916"/>
                  </a:lnTo>
                  <a:lnTo>
                    <a:pt x="88711" y="53977"/>
                  </a:lnTo>
                  <a:lnTo>
                    <a:pt x="95900" y="51772"/>
                  </a:lnTo>
                  <a:lnTo>
                    <a:pt x="119233" y="51772"/>
                  </a:lnTo>
                  <a:lnTo>
                    <a:pt x="119855" y="33561"/>
                  </a:lnTo>
                  <a:lnTo>
                    <a:pt x="119994" y="28227"/>
                  </a:lnTo>
                  <a:lnTo>
                    <a:pt x="120000" y="20322"/>
                  </a:lnTo>
                  <a:lnTo>
                    <a:pt x="119827" y="16172"/>
                  </a:lnTo>
                  <a:lnTo>
                    <a:pt x="119483" y="12688"/>
                  </a:lnTo>
                  <a:lnTo>
                    <a:pt x="118355" y="6438"/>
                  </a:lnTo>
                  <a:lnTo>
                    <a:pt x="116100" y="1194"/>
                  </a:lnTo>
                  <a:lnTo>
                    <a:pt x="115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722122" y="228727"/>
              <a:ext cx="37972" cy="24003"/>
            </a:xfrm>
            <a:custGeom>
              <a:pathLst>
                <a:path extrusionOk="0" h="120000" w="120000">
                  <a:moveTo>
                    <a:pt x="97144" y="0"/>
                  </a:moveTo>
                  <a:lnTo>
                    <a:pt x="0" y="0"/>
                  </a:lnTo>
                  <a:lnTo>
                    <a:pt x="2005" y="43172"/>
                  </a:lnTo>
                  <a:lnTo>
                    <a:pt x="7644" y="81333"/>
                  </a:lnTo>
                  <a:lnTo>
                    <a:pt x="17255" y="114283"/>
                  </a:lnTo>
                  <a:lnTo>
                    <a:pt x="120000" y="120000"/>
                  </a:lnTo>
                  <a:lnTo>
                    <a:pt x="108366" y="83811"/>
                  </a:lnTo>
                  <a:lnTo>
                    <a:pt x="101138" y="46983"/>
                  </a:lnTo>
                  <a:lnTo>
                    <a:pt x="97527" y="8255"/>
                  </a:lnTo>
                  <a:lnTo>
                    <a:pt x="97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00583" y="61721"/>
              <a:ext cx="147433" cy="58928"/>
            </a:xfrm>
            <a:custGeom>
              <a:pathLst>
                <a:path extrusionOk="0" h="120000" w="120000">
                  <a:moveTo>
                    <a:pt x="69155" y="0"/>
                  </a:moveTo>
                  <a:lnTo>
                    <a:pt x="35044" y="10344"/>
                  </a:lnTo>
                  <a:lnTo>
                    <a:pt x="8316" y="58988"/>
                  </a:lnTo>
                  <a:lnTo>
                    <a:pt x="0" y="109394"/>
                  </a:lnTo>
                  <a:lnTo>
                    <a:pt x="24705" y="120000"/>
                  </a:lnTo>
                  <a:lnTo>
                    <a:pt x="27283" y="101877"/>
                  </a:lnTo>
                  <a:lnTo>
                    <a:pt x="30377" y="86733"/>
                  </a:lnTo>
                  <a:lnTo>
                    <a:pt x="64811" y="52238"/>
                  </a:lnTo>
                  <a:lnTo>
                    <a:pt x="120000" y="52238"/>
                  </a:lnTo>
                  <a:lnTo>
                    <a:pt x="117427" y="43966"/>
                  </a:lnTo>
                  <a:lnTo>
                    <a:pt x="86522" y="4266"/>
                  </a:lnTo>
                  <a:lnTo>
                    <a:pt x="78300" y="1455"/>
                  </a:lnTo>
                  <a:lnTo>
                    <a:pt x="69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Shape 721"/>
            <p:cNvSpPr/>
            <p:nvPr/>
          </p:nvSpPr>
          <p:spPr>
            <a:xfrm>
              <a:off x="798575" y="0"/>
              <a:ext cx="40004" cy="255143"/>
            </a:xfrm>
            <a:custGeom>
              <a:pathLst>
                <a:path extrusionOk="0" h="120000" w="120000">
                  <a:moveTo>
                    <a:pt x="26666" y="0"/>
                  </a:moveTo>
                  <a:lnTo>
                    <a:pt x="0" y="119522"/>
                  </a:lnTo>
                  <a:lnTo>
                    <a:pt x="93333" y="120000"/>
                  </a:lnTo>
                  <a:lnTo>
                    <a:pt x="120000" y="538"/>
                  </a:lnTo>
                  <a:lnTo>
                    <a:pt x="26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Shape 722"/>
            <p:cNvSpPr/>
            <p:nvPr/>
          </p:nvSpPr>
          <p:spPr>
            <a:xfrm>
              <a:off x="877696" y="2793"/>
              <a:ext cx="40131" cy="255144"/>
            </a:xfrm>
            <a:custGeom>
              <a:pathLst>
                <a:path extrusionOk="0" h="120000" w="120000">
                  <a:moveTo>
                    <a:pt x="26583" y="0"/>
                  </a:moveTo>
                  <a:lnTo>
                    <a:pt x="0" y="119461"/>
                  </a:lnTo>
                  <a:lnTo>
                    <a:pt x="93416" y="120000"/>
                  </a:lnTo>
                  <a:lnTo>
                    <a:pt x="120000" y="538"/>
                  </a:lnTo>
                  <a:lnTo>
                    <a:pt x="26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Shape 723"/>
            <p:cNvSpPr/>
            <p:nvPr/>
          </p:nvSpPr>
          <p:spPr>
            <a:xfrm>
              <a:off x="951355" y="300989"/>
              <a:ext cx="69178" cy="34037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4183" y="103883"/>
                  </a:lnTo>
                  <a:lnTo>
                    <a:pt x="16744" y="113733"/>
                  </a:lnTo>
                  <a:lnTo>
                    <a:pt x="28416" y="119105"/>
                  </a:lnTo>
                  <a:lnTo>
                    <a:pt x="38772" y="120000"/>
                  </a:lnTo>
                  <a:lnTo>
                    <a:pt x="51372" y="119105"/>
                  </a:lnTo>
                  <a:lnTo>
                    <a:pt x="110233" y="45100"/>
                  </a:lnTo>
                  <a:lnTo>
                    <a:pt x="120000" y="12983"/>
                  </a:lnTo>
                  <a:lnTo>
                    <a:pt x="42738" y="12983"/>
                  </a:lnTo>
                  <a:lnTo>
                    <a:pt x="30844" y="12088"/>
                  </a:lnTo>
                  <a:lnTo>
                    <a:pt x="21811" y="11644"/>
                  </a:lnTo>
                  <a:lnTo>
                    <a:pt x="11677" y="76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Shape 724"/>
            <p:cNvSpPr/>
            <p:nvPr/>
          </p:nvSpPr>
          <p:spPr>
            <a:xfrm>
              <a:off x="946403" y="74929"/>
              <a:ext cx="107955" cy="22974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70444" y="97577"/>
                  </a:lnTo>
                  <a:lnTo>
                    <a:pt x="68888" y="99305"/>
                  </a:lnTo>
                  <a:lnTo>
                    <a:pt x="67761" y="100627"/>
                  </a:lnTo>
                  <a:lnTo>
                    <a:pt x="43761" y="118338"/>
                  </a:lnTo>
                  <a:lnTo>
                    <a:pt x="39105" y="119533"/>
                  </a:lnTo>
                  <a:lnTo>
                    <a:pt x="32894" y="120000"/>
                  </a:lnTo>
                  <a:lnTo>
                    <a:pt x="82400" y="120000"/>
                  </a:lnTo>
                  <a:lnTo>
                    <a:pt x="102350" y="99566"/>
                  </a:lnTo>
                  <a:lnTo>
                    <a:pt x="120000" y="79533"/>
                  </a:lnTo>
                  <a:lnTo>
                    <a:pt x="88938" y="79533"/>
                  </a:lnTo>
                  <a:lnTo>
                    <a:pt x="85972" y="73688"/>
                  </a:lnTo>
                  <a:lnTo>
                    <a:pt x="82794" y="67983"/>
                  </a:lnTo>
                  <a:lnTo>
                    <a:pt x="79411" y="62416"/>
                  </a:lnTo>
                  <a:lnTo>
                    <a:pt x="75805" y="56983"/>
                  </a:lnTo>
                  <a:lnTo>
                    <a:pt x="37266" y="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Shape 725"/>
            <p:cNvSpPr/>
            <p:nvPr/>
          </p:nvSpPr>
          <p:spPr>
            <a:xfrm>
              <a:off x="1026412" y="79755"/>
              <a:ext cx="88520" cy="147448"/>
            </a:xfrm>
            <a:custGeom>
              <a:pathLst>
                <a:path extrusionOk="0" h="120000" w="120000">
                  <a:moveTo>
                    <a:pt x="77816" y="0"/>
                  </a:moveTo>
                  <a:lnTo>
                    <a:pt x="19455" y="86200"/>
                  </a:lnTo>
                  <a:lnTo>
                    <a:pt x="0" y="120000"/>
                  </a:lnTo>
                  <a:lnTo>
                    <a:pt x="37883" y="120000"/>
                  </a:lnTo>
                  <a:lnTo>
                    <a:pt x="120000" y="927"/>
                  </a:lnTo>
                  <a:lnTo>
                    <a:pt x="778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Shape 726"/>
            <p:cNvSpPr/>
            <p:nvPr/>
          </p:nvSpPr>
          <p:spPr>
            <a:xfrm>
              <a:off x="32002" y="66547"/>
              <a:ext cx="721532" cy="162433"/>
            </a:xfrm>
            <a:custGeom>
              <a:pathLst>
                <a:path extrusionOk="0" h="120000" w="120000">
                  <a:moveTo>
                    <a:pt x="19138" y="0"/>
                  </a:moveTo>
                  <a:lnTo>
                    <a:pt x="9438" y="0"/>
                  </a:lnTo>
                  <a:lnTo>
                    <a:pt x="11322" y="1105"/>
                  </a:lnTo>
                  <a:lnTo>
                    <a:pt x="13005" y="3872"/>
                  </a:lnTo>
                  <a:lnTo>
                    <a:pt x="17338" y="32272"/>
                  </a:lnTo>
                  <a:lnTo>
                    <a:pt x="17533" y="40344"/>
                  </a:lnTo>
                  <a:lnTo>
                    <a:pt x="22800" y="40344"/>
                  </a:lnTo>
                  <a:lnTo>
                    <a:pt x="22783" y="38083"/>
                  </a:lnTo>
                  <a:lnTo>
                    <a:pt x="22166" y="23961"/>
                  </a:lnTo>
                  <a:lnTo>
                    <a:pt x="21044" y="11650"/>
                  </a:lnTo>
                  <a:lnTo>
                    <a:pt x="19405" y="1105"/>
                  </a:lnTo>
                  <a:lnTo>
                    <a:pt x="19138" y="0"/>
                  </a:lnTo>
                  <a:close/>
                  <a:moveTo>
                    <a:pt x="120000" y="68211"/>
                  </a:moveTo>
                  <a:lnTo>
                    <a:pt x="114755" y="68211"/>
                  </a:lnTo>
                  <a:lnTo>
                    <a:pt x="114672" y="76450"/>
                  </a:lnTo>
                  <a:lnTo>
                    <a:pt x="114572" y="83833"/>
                  </a:lnTo>
                  <a:lnTo>
                    <a:pt x="111222" y="112005"/>
                  </a:lnTo>
                  <a:lnTo>
                    <a:pt x="104722" y="120000"/>
                  </a:lnTo>
                  <a:lnTo>
                    <a:pt x="114716" y="120000"/>
                  </a:lnTo>
                  <a:lnTo>
                    <a:pt x="114777" y="119811"/>
                  </a:lnTo>
                  <a:lnTo>
                    <a:pt x="119888" y="119811"/>
                  </a:lnTo>
                  <a:lnTo>
                    <a:pt x="119822" y="115961"/>
                  </a:lnTo>
                  <a:lnTo>
                    <a:pt x="119805" y="112916"/>
                  </a:lnTo>
                  <a:lnTo>
                    <a:pt x="119788" y="108422"/>
                  </a:lnTo>
                  <a:lnTo>
                    <a:pt x="119805" y="97294"/>
                  </a:lnTo>
                  <a:lnTo>
                    <a:pt x="119822" y="93544"/>
                  </a:lnTo>
                  <a:lnTo>
                    <a:pt x="120000" y="68211"/>
                  </a:lnTo>
                  <a:close/>
                  <a:moveTo>
                    <a:pt x="17172" y="77594"/>
                  </a:moveTo>
                  <a:lnTo>
                    <a:pt x="12722" y="101072"/>
                  </a:lnTo>
                  <a:lnTo>
                    <a:pt x="8894" y="104238"/>
                  </a:lnTo>
                  <a:lnTo>
                    <a:pt x="19694" y="104238"/>
                  </a:lnTo>
                  <a:lnTo>
                    <a:pt x="20555" y="99627"/>
                  </a:lnTo>
                  <a:lnTo>
                    <a:pt x="21666" y="91088"/>
                  </a:lnTo>
                  <a:lnTo>
                    <a:pt x="22516" y="81344"/>
                  </a:lnTo>
                  <a:lnTo>
                    <a:pt x="17172" y="77594"/>
                  </a:lnTo>
                  <a:close/>
                  <a:moveTo>
                    <a:pt x="22872" y="56577"/>
                  </a:moveTo>
                  <a:lnTo>
                    <a:pt x="0" y="56577"/>
                  </a:lnTo>
                  <a:lnTo>
                    <a:pt x="22833" y="60138"/>
                  </a:lnTo>
                  <a:lnTo>
                    <a:pt x="22855" y="57422"/>
                  </a:lnTo>
                  <a:lnTo>
                    <a:pt x="22872" y="56577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7" name="Shape 727"/>
          <p:cNvGrpSpPr/>
          <p:nvPr/>
        </p:nvGrpSpPr>
        <p:grpSpPr>
          <a:xfrm>
            <a:off x="6063869" y="4886451"/>
            <a:ext cx="1491489" cy="303533"/>
            <a:chOff x="0" y="0"/>
            <a:chExt cx="1491488" cy="303532"/>
          </a:xfrm>
        </p:grpSpPr>
        <p:sp>
          <p:nvSpPr>
            <p:cNvPr id="728" name="Shape 728"/>
            <p:cNvSpPr/>
            <p:nvPr/>
          </p:nvSpPr>
          <p:spPr>
            <a:xfrm>
              <a:off x="0" y="48005"/>
              <a:ext cx="141187" cy="255526"/>
            </a:xfrm>
            <a:custGeom>
              <a:pathLst>
                <a:path extrusionOk="0" h="120000" w="120000">
                  <a:moveTo>
                    <a:pt x="7555" y="0"/>
                  </a:moveTo>
                  <a:lnTo>
                    <a:pt x="0" y="119522"/>
                  </a:lnTo>
                  <a:lnTo>
                    <a:pt x="26444" y="120000"/>
                  </a:lnTo>
                  <a:lnTo>
                    <a:pt x="29144" y="77950"/>
                  </a:lnTo>
                  <a:lnTo>
                    <a:pt x="119494" y="77950"/>
                  </a:lnTo>
                  <a:lnTo>
                    <a:pt x="120000" y="77594"/>
                  </a:lnTo>
                  <a:lnTo>
                    <a:pt x="68544" y="77594"/>
                  </a:lnTo>
                  <a:lnTo>
                    <a:pt x="60222" y="76922"/>
                  </a:lnTo>
                  <a:lnTo>
                    <a:pt x="34361" y="64388"/>
                  </a:lnTo>
                  <a:lnTo>
                    <a:pt x="28711" y="44133"/>
                  </a:lnTo>
                  <a:lnTo>
                    <a:pt x="30050" y="36316"/>
                  </a:lnTo>
                  <a:lnTo>
                    <a:pt x="43394" y="18966"/>
                  </a:lnTo>
                  <a:lnTo>
                    <a:pt x="62950" y="11688"/>
                  </a:lnTo>
                  <a:lnTo>
                    <a:pt x="30977" y="11688"/>
                  </a:lnTo>
                  <a:lnTo>
                    <a:pt x="31627" y="416"/>
                  </a:lnTo>
                  <a:lnTo>
                    <a:pt x="75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Shape 729"/>
            <p:cNvSpPr/>
            <p:nvPr/>
          </p:nvSpPr>
          <p:spPr>
            <a:xfrm>
              <a:off x="80642" y="70992"/>
              <a:ext cx="84837" cy="142240"/>
            </a:xfrm>
            <a:custGeom>
              <a:pathLst>
                <a:path extrusionOk="0" h="120000" w="120000">
                  <a:moveTo>
                    <a:pt x="88827" y="0"/>
                  </a:moveTo>
                  <a:lnTo>
                    <a:pt x="8983" y="0"/>
                  </a:lnTo>
                  <a:lnTo>
                    <a:pt x="22616" y="1222"/>
                  </a:lnTo>
                  <a:lnTo>
                    <a:pt x="35188" y="4261"/>
                  </a:lnTo>
                  <a:lnTo>
                    <a:pt x="71250" y="34577"/>
                  </a:lnTo>
                  <a:lnTo>
                    <a:pt x="74883" y="59894"/>
                  </a:lnTo>
                  <a:lnTo>
                    <a:pt x="74750" y="61716"/>
                  </a:lnTo>
                  <a:lnTo>
                    <a:pt x="60866" y="97916"/>
                  </a:lnTo>
                  <a:lnTo>
                    <a:pt x="14216" y="119333"/>
                  </a:lnTo>
                  <a:lnTo>
                    <a:pt x="0" y="120000"/>
                  </a:lnTo>
                  <a:lnTo>
                    <a:pt x="85638" y="120000"/>
                  </a:lnTo>
                  <a:lnTo>
                    <a:pt x="115061" y="84283"/>
                  </a:lnTo>
                  <a:lnTo>
                    <a:pt x="120000" y="61716"/>
                  </a:lnTo>
                  <a:lnTo>
                    <a:pt x="119833" y="50827"/>
                  </a:lnTo>
                  <a:lnTo>
                    <a:pt x="102638" y="11655"/>
                  </a:lnTo>
                  <a:lnTo>
                    <a:pt x="94222" y="3722"/>
                  </a:lnTo>
                  <a:lnTo>
                    <a:pt x="888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Shape 730"/>
            <p:cNvSpPr/>
            <p:nvPr/>
          </p:nvSpPr>
          <p:spPr>
            <a:xfrm>
              <a:off x="36447" y="46608"/>
              <a:ext cx="106998" cy="26290"/>
            </a:xfrm>
            <a:custGeom>
              <a:pathLst>
                <a:path extrusionOk="0" h="120000" w="120000">
                  <a:moveTo>
                    <a:pt x="60961" y="0"/>
                  </a:moveTo>
                  <a:lnTo>
                    <a:pt x="19188" y="44427"/>
                  </a:lnTo>
                  <a:lnTo>
                    <a:pt x="0" y="120000"/>
                  </a:lnTo>
                  <a:lnTo>
                    <a:pt x="42188" y="120000"/>
                  </a:lnTo>
                  <a:lnTo>
                    <a:pt x="45766" y="114988"/>
                  </a:lnTo>
                  <a:lnTo>
                    <a:pt x="56688" y="111305"/>
                  </a:lnTo>
                  <a:lnTo>
                    <a:pt x="120000" y="111305"/>
                  </a:lnTo>
                  <a:lnTo>
                    <a:pt x="116322" y="93961"/>
                  </a:lnTo>
                  <a:lnTo>
                    <a:pt x="107111" y="62027"/>
                  </a:lnTo>
                  <a:lnTo>
                    <a:pt x="96838" y="36355"/>
                  </a:lnTo>
                  <a:lnTo>
                    <a:pt x="85694" y="17533"/>
                  </a:lnTo>
                  <a:lnTo>
                    <a:pt x="73722" y="5450"/>
                  </a:lnTo>
                  <a:lnTo>
                    <a:pt x="609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Shape 731"/>
            <p:cNvSpPr/>
            <p:nvPr/>
          </p:nvSpPr>
          <p:spPr>
            <a:xfrm>
              <a:off x="200023" y="54864"/>
              <a:ext cx="98268" cy="185040"/>
            </a:xfrm>
            <a:custGeom>
              <a:pathLst>
                <a:path extrusionOk="0" h="120000" w="120000">
                  <a:moveTo>
                    <a:pt x="7905" y="0"/>
                  </a:moveTo>
                  <a:lnTo>
                    <a:pt x="0" y="119338"/>
                  </a:lnTo>
                  <a:lnTo>
                    <a:pt x="38150" y="120000"/>
                  </a:lnTo>
                  <a:lnTo>
                    <a:pt x="42183" y="57572"/>
                  </a:lnTo>
                  <a:lnTo>
                    <a:pt x="43027" y="51283"/>
                  </a:lnTo>
                  <a:lnTo>
                    <a:pt x="58311" y="25777"/>
                  </a:lnTo>
                  <a:lnTo>
                    <a:pt x="79405" y="19516"/>
                  </a:lnTo>
                  <a:lnTo>
                    <a:pt x="119361" y="19516"/>
                  </a:lnTo>
                  <a:lnTo>
                    <a:pt x="120000" y="18694"/>
                  </a:lnTo>
                  <a:lnTo>
                    <a:pt x="40944" y="18694"/>
                  </a:lnTo>
                  <a:lnTo>
                    <a:pt x="42183" y="661"/>
                  </a:lnTo>
                  <a:lnTo>
                    <a:pt x="7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Shape 732"/>
            <p:cNvSpPr/>
            <p:nvPr/>
          </p:nvSpPr>
          <p:spPr>
            <a:xfrm>
              <a:off x="233552" y="52830"/>
              <a:ext cx="72772" cy="30863"/>
            </a:xfrm>
            <a:custGeom>
              <a:pathLst>
                <a:path extrusionOk="0" h="120000" w="120000">
                  <a:moveTo>
                    <a:pt x="55705" y="0"/>
                  </a:moveTo>
                  <a:lnTo>
                    <a:pt x="0" y="120000"/>
                  </a:lnTo>
                  <a:lnTo>
                    <a:pt x="106755" y="120000"/>
                  </a:lnTo>
                  <a:lnTo>
                    <a:pt x="120000" y="44444"/>
                  </a:lnTo>
                  <a:lnTo>
                    <a:pt x="106844" y="26194"/>
                  </a:lnTo>
                  <a:lnTo>
                    <a:pt x="93744" y="12900"/>
                  </a:lnTo>
                  <a:lnTo>
                    <a:pt x="80683" y="4516"/>
                  </a:lnTo>
                  <a:lnTo>
                    <a:pt x="67644" y="988"/>
                  </a:lnTo>
                  <a:lnTo>
                    <a:pt x="55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Shape 733"/>
            <p:cNvSpPr/>
            <p:nvPr/>
          </p:nvSpPr>
          <p:spPr>
            <a:xfrm>
              <a:off x="312037" y="57530"/>
              <a:ext cx="169674" cy="192406"/>
            </a:xfrm>
            <a:custGeom>
              <a:pathLst>
                <a:path extrusionOk="0" h="120000" w="120000">
                  <a:moveTo>
                    <a:pt x="63144" y="0"/>
                  </a:moveTo>
                  <a:lnTo>
                    <a:pt x="28027" y="7905"/>
                  </a:lnTo>
                  <a:lnTo>
                    <a:pt x="5200" y="33483"/>
                  </a:lnTo>
                  <a:lnTo>
                    <a:pt x="0" y="59088"/>
                  </a:lnTo>
                  <a:lnTo>
                    <a:pt x="488" y="72305"/>
                  </a:lnTo>
                  <a:lnTo>
                    <a:pt x="15000" y="103050"/>
                  </a:lnTo>
                  <a:lnTo>
                    <a:pt x="46133" y="118588"/>
                  </a:lnTo>
                  <a:lnTo>
                    <a:pt x="59638" y="120000"/>
                  </a:lnTo>
                  <a:lnTo>
                    <a:pt x="70483" y="119722"/>
                  </a:lnTo>
                  <a:lnTo>
                    <a:pt x="97277" y="111366"/>
                  </a:lnTo>
                  <a:lnTo>
                    <a:pt x="106300" y="104000"/>
                  </a:lnTo>
                  <a:lnTo>
                    <a:pt x="60361" y="104000"/>
                  </a:lnTo>
                  <a:lnTo>
                    <a:pt x="52577" y="103138"/>
                  </a:lnTo>
                  <a:lnTo>
                    <a:pt x="28961" y="87355"/>
                  </a:lnTo>
                  <a:lnTo>
                    <a:pt x="22633" y="63761"/>
                  </a:lnTo>
                  <a:lnTo>
                    <a:pt x="119866" y="63761"/>
                  </a:lnTo>
                  <a:lnTo>
                    <a:pt x="120000" y="61544"/>
                  </a:lnTo>
                  <a:lnTo>
                    <a:pt x="119555" y="50061"/>
                  </a:lnTo>
                  <a:lnTo>
                    <a:pt x="97094" y="50061"/>
                  </a:lnTo>
                  <a:lnTo>
                    <a:pt x="24433" y="47761"/>
                  </a:lnTo>
                  <a:lnTo>
                    <a:pt x="36827" y="24161"/>
                  </a:lnTo>
                  <a:lnTo>
                    <a:pt x="62783" y="16000"/>
                  </a:lnTo>
                  <a:lnTo>
                    <a:pt x="104033" y="16000"/>
                  </a:lnTo>
                  <a:lnTo>
                    <a:pt x="96588" y="9822"/>
                  </a:lnTo>
                  <a:lnTo>
                    <a:pt x="86722" y="4611"/>
                  </a:lnTo>
                  <a:lnTo>
                    <a:pt x="75572" y="1333"/>
                  </a:lnTo>
                  <a:lnTo>
                    <a:pt x="63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Shape 734"/>
            <p:cNvSpPr/>
            <p:nvPr/>
          </p:nvSpPr>
          <p:spPr>
            <a:xfrm>
              <a:off x="509141" y="64134"/>
              <a:ext cx="130200" cy="192406"/>
            </a:xfrm>
            <a:custGeom>
              <a:pathLst>
                <a:path extrusionOk="0" h="120000" w="120000">
                  <a:moveTo>
                    <a:pt x="74794" y="0"/>
                  </a:moveTo>
                  <a:lnTo>
                    <a:pt x="36638" y="6494"/>
                  </a:lnTo>
                  <a:lnTo>
                    <a:pt x="10066" y="27405"/>
                  </a:lnTo>
                  <a:lnTo>
                    <a:pt x="0" y="58377"/>
                  </a:lnTo>
                  <a:lnTo>
                    <a:pt x="155" y="66933"/>
                  </a:lnTo>
                  <a:lnTo>
                    <a:pt x="12533" y="96277"/>
                  </a:lnTo>
                  <a:lnTo>
                    <a:pt x="41566" y="115033"/>
                  </a:lnTo>
                  <a:lnTo>
                    <a:pt x="69877" y="120000"/>
                  </a:lnTo>
                  <a:lnTo>
                    <a:pt x="84677" y="119272"/>
                  </a:lnTo>
                  <a:lnTo>
                    <a:pt x="97650" y="116366"/>
                  </a:lnTo>
                  <a:lnTo>
                    <a:pt x="108822" y="111277"/>
                  </a:lnTo>
                  <a:lnTo>
                    <a:pt x="118222" y="104000"/>
                  </a:lnTo>
                  <a:lnTo>
                    <a:pt x="73511" y="104000"/>
                  </a:lnTo>
                  <a:lnTo>
                    <a:pt x="64466" y="103138"/>
                  </a:lnTo>
                  <a:lnTo>
                    <a:pt x="35866" y="86044"/>
                  </a:lnTo>
                  <a:lnTo>
                    <a:pt x="29700" y="58377"/>
                  </a:lnTo>
                  <a:lnTo>
                    <a:pt x="30927" y="48455"/>
                  </a:lnTo>
                  <a:lnTo>
                    <a:pt x="44127" y="25977"/>
                  </a:lnTo>
                  <a:lnTo>
                    <a:pt x="76666" y="16161"/>
                  </a:lnTo>
                  <a:lnTo>
                    <a:pt x="120000" y="16161"/>
                  </a:lnTo>
                  <a:lnTo>
                    <a:pt x="116933" y="13411"/>
                  </a:lnTo>
                  <a:lnTo>
                    <a:pt x="82283" y="444"/>
                  </a:lnTo>
                  <a:lnTo>
                    <a:pt x="747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Shape 735"/>
            <p:cNvSpPr/>
            <p:nvPr/>
          </p:nvSpPr>
          <p:spPr>
            <a:xfrm>
              <a:off x="588899" y="90042"/>
              <a:ext cx="82365" cy="165100"/>
            </a:xfrm>
            <a:custGeom>
              <a:pathLst>
                <a:path extrusionOk="0" h="120000" w="120000">
                  <a:moveTo>
                    <a:pt x="73494" y="0"/>
                  </a:moveTo>
                  <a:lnTo>
                    <a:pt x="4994" y="0"/>
                  </a:lnTo>
                  <a:lnTo>
                    <a:pt x="19877" y="1055"/>
                  </a:lnTo>
                  <a:lnTo>
                    <a:pt x="33422" y="3688"/>
                  </a:lnTo>
                  <a:lnTo>
                    <a:pt x="71144" y="30494"/>
                  </a:lnTo>
                  <a:lnTo>
                    <a:pt x="74750" y="54366"/>
                  </a:lnTo>
                  <a:lnTo>
                    <a:pt x="72672" y="66016"/>
                  </a:lnTo>
                  <a:lnTo>
                    <a:pt x="40094" y="96227"/>
                  </a:lnTo>
                  <a:lnTo>
                    <a:pt x="0" y="102366"/>
                  </a:lnTo>
                  <a:lnTo>
                    <a:pt x="70683" y="102366"/>
                  </a:lnTo>
                  <a:lnTo>
                    <a:pt x="69572" y="119261"/>
                  </a:lnTo>
                  <a:lnTo>
                    <a:pt x="111755" y="120000"/>
                  </a:lnTo>
                  <a:lnTo>
                    <a:pt x="120000" y="833"/>
                  </a:lnTo>
                  <a:lnTo>
                    <a:pt x="74750" y="833"/>
                  </a:lnTo>
                  <a:lnTo>
                    <a:pt x="734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Shape 736"/>
            <p:cNvSpPr/>
            <p:nvPr/>
          </p:nvSpPr>
          <p:spPr>
            <a:xfrm>
              <a:off x="640206" y="0"/>
              <a:ext cx="34165" cy="91186"/>
            </a:xfrm>
            <a:custGeom>
              <a:pathLst>
                <a:path extrusionOk="0" h="120000" w="120000">
                  <a:moveTo>
                    <a:pt x="11150" y="0"/>
                  </a:moveTo>
                  <a:lnTo>
                    <a:pt x="0" y="120000"/>
                  </a:lnTo>
                  <a:lnTo>
                    <a:pt x="109088" y="120000"/>
                  </a:lnTo>
                  <a:lnTo>
                    <a:pt x="120000" y="1505"/>
                  </a:lnTo>
                  <a:lnTo>
                    <a:pt x="11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Shape 737"/>
            <p:cNvSpPr/>
            <p:nvPr/>
          </p:nvSpPr>
          <p:spPr>
            <a:xfrm>
              <a:off x="723010" y="2793"/>
              <a:ext cx="32387" cy="36957"/>
            </a:xfrm>
            <a:custGeom>
              <a:pathLst>
                <a:path extrusionOk="0" h="120000" w="120000">
                  <a:moveTo>
                    <a:pt x="4705" y="0"/>
                  </a:moveTo>
                  <a:lnTo>
                    <a:pt x="0" y="116705"/>
                  </a:lnTo>
                  <a:lnTo>
                    <a:pt x="115761" y="120000"/>
                  </a:lnTo>
                  <a:lnTo>
                    <a:pt x="120000" y="3716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Shape 738"/>
            <p:cNvSpPr/>
            <p:nvPr/>
          </p:nvSpPr>
          <p:spPr>
            <a:xfrm>
              <a:off x="715389" y="72897"/>
              <a:ext cx="37593" cy="185040"/>
            </a:xfrm>
            <a:custGeom>
              <a:pathLst>
                <a:path extrusionOk="0" h="120000" w="120000">
                  <a:moveTo>
                    <a:pt x="20677" y="0"/>
                  </a:moveTo>
                  <a:lnTo>
                    <a:pt x="0" y="119338"/>
                  </a:lnTo>
                  <a:lnTo>
                    <a:pt x="99727" y="120000"/>
                  </a:lnTo>
                  <a:lnTo>
                    <a:pt x="120000" y="661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Shape 739"/>
            <p:cNvSpPr/>
            <p:nvPr/>
          </p:nvSpPr>
          <p:spPr>
            <a:xfrm>
              <a:off x="788033" y="74040"/>
              <a:ext cx="144257" cy="192279"/>
            </a:xfrm>
            <a:custGeom>
              <a:pathLst>
                <a:path extrusionOk="0" h="120000" w="120000">
                  <a:moveTo>
                    <a:pt x="72577" y="0"/>
                  </a:moveTo>
                  <a:lnTo>
                    <a:pt x="35705" y="6022"/>
                  </a:lnTo>
                  <a:lnTo>
                    <a:pt x="9722" y="26316"/>
                  </a:lnTo>
                  <a:lnTo>
                    <a:pt x="955" y="49633"/>
                  </a:lnTo>
                  <a:lnTo>
                    <a:pt x="0" y="58650"/>
                  </a:lnTo>
                  <a:lnTo>
                    <a:pt x="594" y="72222"/>
                  </a:lnTo>
                  <a:lnTo>
                    <a:pt x="17116" y="103277"/>
                  </a:lnTo>
                  <a:lnTo>
                    <a:pt x="52000" y="118677"/>
                  </a:lnTo>
                  <a:lnTo>
                    <a:pt x="66872" y="120000"/>
                  </a:lnTo>
                  <a:lnTo>
                    <a:pt x="78938" y="119644"/>
                  </a:lnTo>
                  <a:lnTo>
                    <a:pt x="90088" y="117850"/>
                  </a:lnTo>
                  <a:lnTo>
                    <a:pt x="100333" y="114616"/>
                  </a:lnTo>
                  <a:lnTo>
                    <a:pt x="109661" y="109933"/>
                  </a:lnTo>
                  <a:lnTo>
                    <a:pt x="117788" y="103988"/>
                  </a:lnTo>
                  <a:lnTo>
                    <a:pt x="67294" y="103988"/>
                  </a:lnTo>
                  <a:lnTo>
                    <a:pt x="58283" y="103111"/>
                  </a:lnTo>
                  <a:lnTo>
                    <a:pt x="32105" y="86555"/>
                  </a:lnTo>
                  <a:lnTo>
                    <a:pt x="26727" y="58811"/>
                  </a:lnTo>
                  <a:lnTo>
                    <a:pt x="28000" y="48183"/>
                  </a:lnTo>
                  <a:lnTo>
                    <a:pt x="40566" y="25761"/>
                  </a:lnTo>
                  <a:lnTo>
                    <a:pt x="72894" y="16011"/>
                  </a:lnTo>
                  <a:lnTo>
                    <a:pt x="120000" y="16011"/>
                  </a:lnTo>
                  <a:lnTo>
                    <a:pt x="112933" y="10538"/>
                  </a:lnTo>
                  <a:lnTo>
                    <a:pt x="104655" y="6183"/>
                  </a:lnTo>
                  <a:lnTo>
                    <a:pt x="95172" y="2983"/>
                  </a:lnTo>
                  <a:lnTo>
                    <a:pt x="84483" y="922"/>
                  </a:lnTo>
                  <a:lnTo>
                    <a:pt x="725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Shape 740"/>
            <p:cNvSpPr/>
            <p:nvPr/>
          </p:nvSpPr>
          <p:spPr>
            <a:xfrm>
              <a:off x="868933" y="196468"/>
              <a:ext cx="78488" cy="44196"/>
            </a:xfrm>
            <a:custGeom>
              <a:pathLst>
                <a:path extrusionOk="0" h="120000" w="120000">
                  <a:moveTo>
                    <a:pt x="73205" y="0"/>
                  </a:moveTo>
                  <a:lnTo>
                    <a:pt x="37300" y="105205"/>
                  </a:lnTo>
                  <a:lnTo>
                    <a:pt x="0" y="120000"/>
                  </a:lnTo>
                  <a:lnTo>
                    <a:pt x="92800" y="120000"/>
                  </a:lnTo>
                  <a:lnTo>
                    <a:pt x="104755" y="89483"/>
                  </a:lnTo>
                  <a:lnTo>
                    <a:pt x="113850" y="53922"/>
                  </a:lnTo>
                  <a:lnTo>
                    <a:pt x="120000" y="13450"/>
                  </a:lnTo>
                  <a:lnTo>
                    <a:pt x="732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Shape 741"/>
            <p:cNvSpPr/>
            <p:nvPr/>
          </p:nvSpPr>
          <p:spPr>
            <a:xfrm>
              <a:off x="875663" y="99695"/>
              <a:ext cx="71121" cy="38735"/>
            </a:xfrm>
            <a:custGeom>
              <a:pathLst>
                <a:path extrusionOk="0" h="120000" w="120000">
                  <a:moveTo>
                    <a:pt x="95544" y="0"/>
                  </a:moveTo>
                  <a:lnTo>
                    <a:pt x="0" y="0"/>
                  </a:lnTo>
                  <a:lnTo>
                    <a:pt x="12655" y="2655"/>
                  </a:lnTo>
                  <a:lnTo>
                    <a:pt x="24266" y="8850"/>
                  </a:lnTo>
                  <a:lnTo>
                    <a:pt x="68572" y="120000"/>
                  </a:lnTo>
                  <a:lnTo>
                    <a:pt x="120000" y="108983"/>
                  </a:lnTo>
                  <a:lnTo>
                    <a:pt x="114816" y="67738"/>
                  </a:lnTo>
                  <a:lnTo>
                    <a:pt x="106633" y="31327"/>
                  </a:lnTo>
                  <a:lnTo>
                    <a:pt x="9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Shape 742"/>
            <p:cNvSpPr/>
            <p:nvPr/>
          </p:nvSpPr>
          <p:spPr>
            <a:xfrm>
              <a:off x="961008" y="81279"/>
              <a:ext cx="86107" cy="188977"/>
            </a:xfrm>
            <a:custGeom>
              <a:pathLst>
                <a:path extrusionOk="0" h="120000" w="120000">
                  <a:moveTo>
                    <a:pt x="1238" y="0"/>
                  </a:moveTo>
                  <a:lnTo>
                    <a:pt x="0" y="15405"/>
                  </a:lnTo>
                  <a:lnTo>
                    <a:pt x="31861" y="15888"/>
                  </a:lnTo>
                  <a:lnTo>
                    <a:pt x="26727" y="83144"/>
                  </a:lnTo>
                  <a:lnTo>
                    <a:pt x="33627" y="110322"/>
                  </a:lnTo>
                  <a:lnTo>
                    <a:pt x="84422" y="119838"/>
                  </a:lnTo>
                  <a:lnTo>
                    <a:pt x="93983" y="120000"/>
                  </a:lnTo>
                  <a:lnTo>
                    <a:pt x="105133" y="119594"/>
                  </a:lnTo>
                  <a:lnTo>
                    <a:pt x="117344" y="118627"/>
                  </a:lnTo>
                  <a:lnTo>
                    <a:pt x="112550" y="101533"/>
                  </a:lnTo>
                  <a:lnTo>
                    <a:pt x="98055" y="101533"/>
                  </a:lnTo>
                  <a:lnTo>
                    <a:pt x="86900" y="101372"/>
                  </a:lnTo>
                  <a:lnTo>
                    <a:pt x="81944" y="100805"/>
                  </a:lnTo>
                  <a:lnTo>
                    <a:pt x="78583" y="99755"/>
                  </a:lnTo>
                  <a:lnTo>
                    <a:pt x="75222" y="98788"/>
                  </a:lnTo>
                  <a:lnTo>
                    <a:pt x="72744" y="97500"/>
                  </a:lnTo>
                  <a:lnTo>
                    <a:pt x="71327" y="95805"/>
                  </a:lnTo>
                  <a:lnTo>
                    <a:pt x="69911" y="94194"/>
                  </a:lnTo>
                  <a:lnTo>
                    <a:pt x="69561" y="90561"/>
                  </a:lnTo>
                  <a:lnTo>
                    <a:pt x="69911" y="84916"/>
                  </a:lnTo>
                  <a:lnTo>
                    <a:pt x="75222" y="16533"/>
                  </a:lnTo>
                  <a:lnTo>
                    <a:pt x="118988" y="16533"/>
                  </a:lnTo>
                  <a:lnTo>
                    <a:pt x="120000" y="1855"/>
                  </a:lnTo>
                  <a:lnTo>
                    <a:pt x="76283" y="1127"/>
                  </a:lnTo>
                  <a:lnTo>
                    <a:pt x="76333" y="483"/>
                  </a:lnTo>
                  <a:lnTo>
                    <a:pt x="33100" y="483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Shape 743"/>
            <p:cNvSpPr/>
            <p:nvPr/>
          </p:nvSpPr>
          <p:spPr>
            <a:xfrm>
              <a:off x="984757" y="18796"/>
              <a:ext cx="33274" cy="63247"/>
            </a:xfrm>
            <a:custGeom>
              <a:pathLst>
                <a:path extrusionOk="0" h="120000" w="120000">
                  <a:moveTo>
                    <a:pt x="120000" y="0"/>
                  </a:moveTo>
                  <a:lnTo>
                    <a:pt x="5955" y="33494"/>
                  </a:lnTo>
                  <a:lnTo>
                    <a:pt x="0" y="120000"/>
                  </a:lnTo>
                  <a:lnTo>
                    <a:pt x="111888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Shape 744"/>
            <p:cNvSpPr/>
            <p:nvPr/>
          </p:nvSpPr>
          <p:spPr>
            <a:xfrm>
              <a:off x="1079373" y="15239"/>
              <a:ext cx="32511" cy="36957"/>
            </a:xfrm>
            <a:custGeom>
              <a:pathLst>
                <a:path extrusionOk="0" h="120000" w="120000">
                  <a:moveTo>
                    <a:pt x="4683" y="0"/>
                  </a:moveTo>
                  <a:lnTo>
                    <a:pt x="0" y="116700"/>
                  </a:lnTo>
                  <a:lnTo>
                    <a:pt x="115311" y="120000"/>
                  </a:lnTo>
                  <a:lnTo>
                    <a:pt x="120000" y="3711"/>
                  </a:lnTo>
                  <a:lnTo>
                    <a:pt x="4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Shape 745"/>
            <p:cNvSpPr/>
            <p:nvPr/>
          </p:nvSpPr>
          <p:spPr>
            <a:xfrm>
              <a:off x="1071751" y="85342"/>
              <a:ext cx="37594" cy="185040"/>
            </a:xfrm>
            <a:custGeom>
              <a:pathLst>
                <a:path extrusionOk="0" h="120000" w="120000">
                  <a:moveTo>
                    <a:pt x="20677" y="0"/>
                  </a:moveTo>
                  <a:lnTo>
                    <a:pt x="0" y="119338"/>
                  </a:lnTo>
                  <a:lnTo>
                    <a:pt x="99727" y="120000"/>
                  </a:lnTo>
                  <a:lnTo>
                    <a:pt x="120000" y="661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Shape 746"/>
            <p:cNvSpPr/>
            <p:nvPr/>
          </p:nvSpPr>
          <p:spPr>
            <a:xfrm>
              <a:off x="1138300" y="87375"/>
              <a:ext cx="108308" cy="187454"/>
            </a:xfrm>
            <a:custGeom>
              <a:pathLst>
                <a:path extrusionOk="0" h="120000" w="120000">
                  <a:moveTo>
                    <a:pt x="0" y="0"/>
                  </a:moveTo>
                  <a:lnTo>
                    <a:pt x="70494" y="119350"/>
                  </a:lnTo>
                  <a:lnTo>
                    <a:pt x="102716" y="120000"/>
                  </a:lnTo>
                  <a:lnTo>
                    <a:pt x="120000" y="96177"/>
                  </a:lnTo>
                  <a:lnTo>
                    <a:pt x="87661" y="96177"/>
                  </a:lnTo>
                  <a:lnTo>
                    <a:pt x="84966" y="90016"/>
                  </a:lnTo>
                  <a:lnTo>
                    <a:pt x="82138" y="83972"/>
                  </a:lnTo>
                  <a:lnTo>
                    <a:pt x="79155" y="78033"/>
                  </a:lnTo>
                  <a:lnTo>
                    <a:pt x="75983" y="72194"/>
                  </a:lnTo>
                  <a:lnTo>
                    <a:pt x="36583" y="7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Shape 747"/>
            <p:cNvSpPr/>
            <p:nvPr/>
          </p:nvSpPr>
          <p:spPr>
            <a:xfrm>
              <a:off x="1217421" y="92202"/>
              <a:ext cx="89662" cy="145415"/>
            </a:xfrm>
            <a:custGeom>
              <a:pathLst>
                <a:path extrusionOk="0" h="120000" w="120000">
                  <a:moveTo>
                    <a:pt x="77166" y="0"/>
                  </a:moveTo>
                  <a:lnTo>
                    <a:pt x="17166" y="91494"/>
                  </a:lnTo>
                  <a:lnTo>
                    <a:pt x="0" y="120000"/>
                  </a:lnTo>
                  <a:lnTo>
                    <a:pt x="39061" y="120000"/>
                  </a:lnTo>
                  <a:lnTo>
                    <a:pt x="120000" y="944"/>
                  </a:lnTo>
                  <a:lnTo>
                    <a:pt x="771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Shape 748"/>
            <p:cNvSpPr/>
            <p:nvPr/>
          </p:nvSpPr>
          <p:spPr>
            <a:xfrm>
              <a:off x="1321815" y="92709"/>
              <a:ext cx="169672" cy="192406"/>
            </a:xfrm>
            <a:custGeom>
              <a:pathLst>
                <a:path extrusionOk="0" h="120000" w="120000">
                  <a:moveTo>
                    <a:pt x="63144" y="0"/>
                  </a:moveTo>
                  <a:lnTo>
                    <a:pt x="28027" y="7938"/>
                  </a:lnTo>
                  <a:lnTo>
                    <a:pt x="5233" y="33483"/>
                  </a:lnTo>
                  <a:lnTo>
                    <a:pt x="0" y="59088"/>
                  </a:lnTo>
                  <a:lnTo>
                    <a:pt x="488" y="72350"/>
                  </a:lnTo>
                  <a:lnTo>
                    <a:pt x="15016" y="103138"/>
                  </a:lnTo>
                  <a:lnTo>
                    <a:pt x="46133" y="118633"/>
                  </a:lnTo>
                  <a:lnTo>
                    <a:pt x="59638" y="120000"/>
                  </a:lnTo>
                  <a:lnTo>
                    <a:pt x="70483" y="119733"/>
                  </a:lnTo>
                  <a:lnTo>
                    <a:pt x="97277" y="111444"/>
                  </a:lnTo>
                  <a:lnTo>
                    <a:pt x="106361" y="104000"/>
                  </a:lnTo>
                  <a:lnTo>
                    <a:pt x="60361" y="104000"/>
                  </a:lnTo>
                  <a:lnTo>
                    <a:pt x="52538" y="103127"/>
                  </a:lnTo>
                  <a:lnTo>
                    <a:pt x="28961" y="87433"/>
                  </a:lnTo>
                  <a:lnTo>
                    <a:pt x="22633" y="63838"/>
                  </a:lnTo>
                  <a:lnTo>
                    <a:pt x="119861" y="63838"/>
                  </a:lnTo>
                  <a:lnTo>
                    <a:pt x="120000" y="61622"/>
                  </a:lnTo>
                  <a:lnTo>
                    <a:pt x="119550" y="50061"/>
                  </a:lnTo>
                  <a:lnTo>
                    <a:pt x="97094" y="50061"/>
                  </a:lnTo>
                  <a:lnTo>
                    <a:pt x="24433" y="47838"/>
                  </a:lnTo>
                  <a:lnTo>
                    <a:pt x="36916" y="24238"/>
                  </a:lnTo>
                  <a:lnTo>
                    <a:pt x="62783" y="16000"/>
                  </a:lnTo>
                  <a:lnTo>
                    <a:pt x="103938" y="16000"/>
                  </a:lnTo>
                  <a:lnTo>
                    <a:pt x="96588" y="9900"/>
                  </a:lnTo>
                  <a:lnTo>
                    <a:pt x="86722" y="4683"/>
                  </a:lnTo>
                  <a:lnTo>
                    <a:pt x="75572" y="1377"/>
                  </a:lnTo>
                  <a:lnTo>
                    <a:pt x="63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Shape 749"/>
            <p:cNvSpPr/>
            <p:nvPr/>
          </p:nvSpPr>
          <p:spPr>
            <a:xfrm>
              <a:off x="34289" y="83184"/>
              <a:ext cx="1457002" cy="176277"/>
            </a:xfrm>
            <a:custGeom>
              <a:pathLst>
                <a:path extrusionOk="0" h="120000" w="120000">
                  <a:moveTo>
                    <a:pt x="83355" y="16427"/>
                  </a:moveTo>
                  <a:lnTo>
                    <a:pt x="80772" y="16427"/>
                  </a:lnTo>
                  <a:lnTo>
                    <a:pt x="83355" y="17205"/>
                  </a:lnTo>
                  <a:lnTo>
                    <a:pt x="83355" y="16427"/>
                  </a:lnTo>
                  <a:close/>
                  <a:moveTo>
                    <a:pt x="34988" y="0"/>
                  </a:moveTo>
                  <a:lnTo>
                    <a:pt x="30188" y="0"/>
                  </a:lnTo>
                  <a:lnTo>
                    <a:pt x="31111" y="1022"/>
                  </a:lnTo>
                  <a:lnTo>
                    <a:pt x="31944" y="3555"/>
                  </a:lnTo>
                  <a:lnTo>
                    <a:pt x="34094" y="29700"/>
                  </a:lnTo>
                  <a:lnTo>
                    <a:pt x="34183" y="37177"/>
                  </a:lnTo>
                  <a:lnTo>
                    <a:pt x="36800" y="37177"/>
                  </a:lnTo>
                  <a:lnTo>
                    <a:pt x="36788" y="35044"/>
                  </a:lnTo>
                  <a:lnTo>
                    <a:pt x="36483" y="22033"/>
                  </a:lnTo>
                  <a:lnTo>
                    <a:pt x="35927" y="10700"/>
                  </a:lnTo>
                  <a:lnTo>
                    <a:pt x="35122" y="1022"/>
                  </a:lnTo>
                  <a:lnTo>
                    <a:pt x="34988" y="0"/>
                  </a:lnTo>
                  <a:close/>
                  <a:moveTo>
                    <a:pt x="8755" y="89050"/>
                  </a:moveTo>
                  <a:lnTo>
                    <a:pt x="0" y="89050"/>
                  </a:lnTo>
                  <a:lnTo>
                    <a:pt x="338" y="92416"/>
                  </a:lnTo>
                  <a:lnTo>
                    <a:pt x="3288" y="105527"/>
                  </a:lnTo>
                  <a:lnTo>
                    <a:pt x="3911" y="105994"/>
                  </a:lnTo>
                  <a:lnTo>
                    <a:pt x="4783" y="105733"/>
                  </a:lnTo>
                  <a:lnTo>
                    <a:pt x="8061" y="94433"/>
                  </a:lnTo>
                  <a:lnTo>
                    <a:pt x="8755" y="89050"/>
                  </a:lnTo>
                  <a:close/>
                  <a:moveTo>
                    <a:pt x="21700" y="1211"/>
                  </a:moveTo>
                  <a:lnTo>
                    <a:pt x="19005" y="1211"/>
                  </a:lnTo>
                  <a:lnTo>
                    <a:pt x="20200" y="1555"/>
                  </a:lnTo>
                  <a:lnTo>
                    <a:pt x="20816" y="3283"/>
                  </a:lnTo>
                  <a:lnTo>
                    <a:pt x="21433" y="6572"/>
                  </a:lnTo>
                  <a:lnTo>
                    <a:pt x="21700" y="1211"/>
                  </a:lnTo>
                  <a:close/>
                  <a:moveTo>
                    <a:pt x="34016" y="71500"/>
                  </a:moveTo>
                  <a:lnTo>
                    <a:pt x="31805" y="93133"/>
                  </a:lnTo>
                  <a:lnTo>
                    <a:pt x="29905" y="96050"/>
                  </a:lnTo>
                  <a:lnTo>
                    <a:pt x="35255" y="96050"/>
                  </a:lnTo>
                  <a:lnTo>
                    <a:pt x="35688" y="91761"/>
                  </a:lnTo>
                  <a:lnTo>
                    <a:pt x="36233" y="83922"/>
                  </a:lnTo>
                  <a:lnTo>
                    <a:pt x="36650" y="74955"/>
                  </a:lnTo>
                  <a:lnTo>
                    <a:pt x="34016" y="71500"/>
                  </a:lnTo>
                  <a:close/>
                  <a:moveTo>
                    <a:pt x="36833" y="52133"/>
                  </a:moveTo>
                  <a:lnTo>
                    <a:pt x="25511" y="52133"/>
                  </a:lnTo>
                  <a:lnTo>
                    <a:pt x="36805" y="55416"/>
                  </a:lnTo>
                  <a:lnTo>
                    <a:pt x="36827" y="52911"/>
                  </a:lnTo>
                  <a:lnTo>
                    <a:pt x="36833" y="52133"/>
                  </a:lnTo>
                  <a:close/>
                  <a:moveTo>
                    <a:pt x="82966" y="106944"/>
                  </a:moveTo>
                  <a:lnTo>
                    <a:pt x="82494" y="107377"/>
                  </a:lnTo>
                  <a:lnTo>
                    <a:pt x="82122" y="107550"/>
                  </a:lnTo>
                  <a:lnTo>
                    <a:pt x="82977" y="107550"/>
                  </a:lnTo>
                  <a:lnTo>
                    <a:pt x="82966" y="106944"/>
                  </a:lnTo>
                  <a:close/>
                  <a:moveTo>
                    <a:pt x="117183" y="95444"/>
                  </a:moveTo>
                  <a:lnTo>
                    <a:pt x="114977" y="117166"/>
                  </a:lnTo>
                  <a:lnTo>
                    <a:pt x="113072" y="120000"/>
                  </a:lnTo>
                  <a:lnTo>
                    <a:pt x="118427" y="120000"/>
                  </a:lnTo>
                  <a:lnTo>
                    <a:pt x="118855" y="115761"/>
                  </a:lnTo>
                  <a:lnTo>
                    <a:pt x="119405" y="107922"/>
                  </a:lnTo>
                  <a:lnTo>
                    <a:pt x="119827" y="98988"/>
                  </a:lnTo>
                  <a:lnTo>
                    <a:pt x="117183" y="95444"/>
                  </a:lnTo>
                  <a:close/>
                  <a:moveTo>
                    <a:pt x="120000" y="76166"/>
                  </a:moveTo>
                  <a:lnTo>
                    <a:pt x="108677" y="76166"/>
                  </a:lnTo>
                  <a:lnTo>
                    <a:pt x="119972" y="79366"/>
                  </a:lnTo>
                  <a:lnTo>
                    <a:pt x="120000" y="76166"/>
                  </a:lnTo>
                  <a:close/>
                  <a:moveTo>
                    <a:pt x="118144" y="23950"/>
                  </a:moveTo>
                  <a:lnTo>
                    <a:pt x="113355" y="23950"/>
                  </a:lnTo>
                  <a:lnTo>
                    <a:pt x="114283" y="25016"/>
                  </a:lnTo>
                  <a:lnTo>
                    <a:pt x="115111" y="27577"/>
                  </a:lnTo>
                  <a:lnTo>
                    <a:pt x="117261" y="53700"/>
                  </a:lnTo>
                  <a:lnTo>
                    <a:pt x="117350" y="61122"/>
                  </a:lnTo>
                  <a:lnTo>
                    <a:pt x="119966" y="61122"/>
                  </a:lnTo>
                  <a:lnTo>
                    <a:pt x="119955" y="59077"/>
                  </a:lnTo>
                  <a:lnTo>
                    <a:pt x="119650" y="46072"/>
                  </a:lnTo>
                  <a:lnTo>
                    <a:pt x="119094" y="34733"/>
                  </a:lnTo>
                  <a:lnTo>
                    <a:pt x="118288" y="25072"/>
                  </a:lnTo>
                  <a:lnTo>
                    <a:pt x="118144" y="2395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0" name="Shape 750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751" name="Shape 751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41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Shape 75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757" name="Shape 757"/>
          <p:cNvSpPr/>
          <p:nvPr/>
        </p:nvSpPr>
        <p:spPr>
          <a:xfrm>
            <a:off x="761999" y="2167126"/>
            <a:ext cx="7476746" cy="2709673"/>
          </a:xfrm>
          <a:prstGeom prst="rect">
            <a:avLst/>
          </a:prstGeom>
          <a:solidFill>
            <a:srgbClr val="8FBD23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1716402" y="2385947"/>
            <a:ext cx="5567680" cy="20955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270" lvl="0" marL="127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Can we differentiate  cascades of the same  content?</a:t>
            </a:r>
          </a:p>
        </p:txBody>
      </p:sp>
      <p:sp>
        <p:nvSpPr>
          <p:cNvPr id="759" name="Shape 759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760" name="Shape 760"/>
          <p:cNvSpPr txBox="1"/>
          <p:nvPr>
            <p:ph idx="12" type="sldNum"/>
          </p:nvPr>
        </p:nvSpPr>
        <p:spPr>
          <a:xfrm>
            <a:off x="8706231" y="6730617"/>
            <a:ext cx="16560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554227" y="6730617"/>
            <a:ext cx="519299" cy="230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70" name="Shape 70"/>
          <p:cNvCxnSpPr/>
          <p:nvPr/>
        </p:nvCxnSpPr>
        <p:spPr>
          <a:xfrm>
            <a:off x="0" y="1043937"/>
            <a:ext cx="9144000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" name="Shape 71"/>
          <p:cNvSpPr/>
          <p:nvPr/>
        </p:nvSpPr>
        <p:spPr>
          <a:xfrm>
            <a:off x="0" y="0"/>
            <a:ext cx="9144000" cy="102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77595" y="310893"/>
            <a:ext cx="7208400" cy="5012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/>
          <p:nvPr/>
        </p:nvSpPr>
        <p:spPr>
          <a:xfrm>
            <a:off x="3284219" y="1527046"/>
            <a:ext cx="1714500" cy="5607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960666" y="1544489"/>
            <a:ext cx="1790699" cy="6660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Shape 75"/>
          <p:cNvSpPr/>
          <p:nvPr/>
        </p:nvSpPr>
        <p:spPr>
          <a:xfrm>
            <a:off x="5531573" y="1702182"/>
            <a:ext cx="1429500" cy="6006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7071400" y="2171825"/>
            <a:ext cx="1250100" cy="119609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77"/>
          <p:cNvSpPr/>
          <p:nvPr/>
        </p:nvSpPr>
        <p:spPr>
          <a:xfrm>
            <a:off x="609600" y="4495800"/>
            <a:ext cx="7810499" cy="19049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As users of social media sites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(re)share information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cascades form</a:t>
            </a:r>
          </a:p>
        </p:txBody>
      </p:sp>
      <p:sp>
        <p:nvSpPr>
          <p:cNvPr id="78" name="Shape 78"/>
          <p:cNvSpPr/>
          <p:nvPr/>
        </p:nvSpPr>
        <p:spPr>
          <a:xfrm>
            <a:off x="2674109" y="6730617"/>
            <a:ext cx="1608599" cy="230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79" name="Shape 79"/>
          <p:cNvSpPr/>
          <p:nvPr/>
        </p:nvSpPr>
        <p:spPr>
          <a:xfrm>
            <a:off x="8718931" y="6730617"/>
            <a:ext cx="1416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</a:p>
        </p:txBody>
      </p:sp>
      <p:pic>
        <p:nvPicPr>
          <p:cNvPr id="80" name="Shape 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666384">
            <a:off x="745281" y="2375176"/>
            <a:ext cx="1483442" cy="148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10837" y="2302779"/>
            <a:ext cx="2418974" cy="179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36475" y="2717662"/>
            <a:ext cx="1363225" cy="136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766" name="Shape 766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Shape 767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Shape 768"/>
          <p:cNvSpPr/>
          <p:nvPr/>
        </p:nvSpPr>
        <p:spPr>
          <a:xfrm>
            <a:off x="577593" y="310894"/>
            <a:ext cx="6842760" cy="6492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Shape 769"/>
          <p:cNvSpPr/>
          <p:nvPr/>
        </p:nvSpPr>
        <p:spPr>
          <a:xfrm>
            <a:off x="243839" y="1485900"/>
            <a:ext cx="8656320" cy="468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Shape 770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771" name="Shape 771"/>
          <p:cNvSpPr txBox="1"/>
          <p:nvPr>
            <p:ph idx="12" type="sldNum"/>
          </p:nvPr>
        </p:nvSpPr>
        <p:spPr>
          <a:xfrm>
            <a:off x="8706231" y="6730617"/>
            <a:ext cx="16560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777" name="Shape 777"/>
          <p:cNvSpPr/>
          <p:nvPr/>
        </p:nvSpPr>
        <p:spPr>
          <a:xfrm>
            <a:off x="598931" y="310894"/>
            <a:ext cx="5795771" cy="6492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Shape 778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5119" lvl="0" marL="477519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ct val="80000"/>
              <a:buFont typeface="Noto Sans Symbols"/>
              <a:buChar char="●"/>
            </a:pPr>
            <a:r>
              <a:rPr b="0" baseline="0" i="0" lang="en-US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Consider </a:t>
            </a:r>
            <a:r>
              <a:rPr b="1" baseline="0" i="0" lang="en-US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identical photos  </a:t>
            </a:r>
            <a:r>
              <a:rPr b="0" baseline="0" i="0" lang="en-US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uploaded to Facebook, generating  983 clusters, 38k photos, 13m  reshares</a:t>
            </a:r>
          </a:p>
        </p:txBody>
      </p:sp>
      <p:sp>
        <p:nvSpPr>
          <p:cNvPr id="779" name="Shape 779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780" name="Shape 780"/>
          <p:cNvSpPr txBox="1"/>
          <p:nvPr>
            <p:ph idx="12" type="sldNum"/>
          </p:nvPr>
        </p:nvSpPr>
        <p:spPr>
          <a:xfrm>
            <a:off x="8706231" y="6730617"/>
            <a:ext cx="16560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  <p:sp>
        <p:nvSpPr>
          <p:cNvPr id="781" name="Shape 781"/>
          <p:cNvSpPr/>
          <p:nvPr/>
        </p:nvSpPr>
        <p:spPr>
          <a:xfrm>
            <a:off x="618235" y="3976496"/>
            <a:ext cx="7600951" cy="23218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SzPct val="80000"/>
              <a:buFont typeface="Noto Sans Symbols"/>
              <a:buChar char="●"/>
            </a:pPr>
            <a:r>
              <a:rPr b="0" baseline="0" i="0" lang="en-US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For each cluster, we select </a:t>
            </a:r>
            <a:r>
              <a:rPr b="1" baseline="0" i="0" lang="en-US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ten  random cascades</a:t>
            </a:r>
            <a:r>
              <a:rPr b="0" baseline="0" i="0" lang="en-US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baseline="0" i="0" lang="en-US" sz="40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predict  which was the largest</a:t>
            </a:r>
          </a:p>
          <a:p>
            <a:pPr indent="-282575" lvl="1" marL="625475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52575F"/>
              </a:buClr>
              <a:buSzPct val="100000"/>
              <a:buFont typeface="Noto Sans Symbols"/>
              <a:buChar char="●"/>
            </a:pPr>
            <a:r>
              <a:rPr b="0" baseline="0" i="0" lang="en-US" sz="3600" u="none" cap="none" strike="noStrike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rPr>
              <a:t>Random guessing: 10% accuracy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787" name="Shape 787"/>
          <p:cNvSpPr/>
          <p:nvPr/>
        </p:nvSpPr>
        <p:spPr>
          <a:xfrm>
            <a:off x="598929" y="310894"/>
            <a:ext cx="3930397" cy="6492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Shape 788"/>
          <p:cNvSpPr txBox="1"/>
          <p:nvPr>
            <p:ph type="title"/>
          </p:nvPr>
        </p:nvSpPr>
        <p:spPr>
          <a:xfrm>
            <a:off x="618235" y="1381483"/>
            <a:ext cx="7305042" cy="1634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5080" rtl="0" algn="just">
              <a:lnSpc>
                <a:spcPct val="98800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Can we predict the largest of 10  random chosen cascades of the  identical image?</a:t>
            </a:r>
          </a:p>
        </p:txBody>
      </p:sp>
      <p:sp>
        <p:nvSpPr>
          <p:cNvPr id="789" name="Shape 789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790" name="Shape 790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46</a:t>
            </a: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796" name="Shape 796"/>
          <p:cNvSpPr/>
          <p:nvPr/>
        </p:nvSpPr>
        <p:spPr>
          <a:xfrm>
            <a:off x="598929" y="310894"/>
            <a:ext cx="3930397" cy="6492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Shape 797"/>
          <p:cNvSpPr txBox="1"/>
          <p:nvPr>
            <p:ph type="title"/>
          </p:nvPr>
        </p:nvSpPr>
        <p:spPr>
          <a:xfrm>
            <a:off x="618235" y="1381483"/>
            <a:ext cx="7305042" cy="1634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5080" rtl="0" algn="just">
              <a:lnSpc>
                <a:spcPct val="98800"/>
              </a:lnSpc>
              <a:spcBef>
                <a:spcPts val="0"/>
              </a:spcBef>
              <a:spcAft>
                <a:spcPts val="0"/>
              </a:spcAft>
              <a:buClr>
                <a:srgbClr val="EF4154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rPr>
              <a:t>Can we predict the largest of 10  random chosen cascades of the  identical image?</a:t>
            </a:r>
          </a:p>
        </p:txBody>
      </p:sp>
      <p:sp>
        <p:nvSpPr>
          <p:cNvPr id="798" name="Shape 798"/>
          <p:cNvSpPr/>
          <p:nvPr/>
        </p:nvSpPr>
        <p:spPr>
          <a:xfrm>
            <a:off x="228598" y="4679567"/>
            <a:ext cx="3118487" cy="916408"/>
          </a:xfrm>
          <a:custGeom>
            <a:pathLst>
              <a:path extrusionOk="0" h="120000" w="120000">
                <a:moveTo>
                  <a:pt x="118477" y="0"/>
                </a:moveTo>
                <a:lnTo>
                  <a:pt x="0" y="21122"/>
                </a:lnTo>
                <a:lnTo>
                  <a:pt x="1522" y="120000"/>
                </a:lnTo>
                <a:lnTo>
                  <a:pt x="120000" y="98866"/>
                </a:lnTo>
                <a:lnTo>
                  <a:pt x="118477" y="0"/>
                </a:lnTo>
                <a:close/>
              </a:path>
            </a:pathLst>
          </a:custGeom>
          <a:solidFill>
            <a:srgbClr val="EF4154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Shape 799"/>
          <p:cNvSpPr/>
          <p:nvPr/>
        </p:nvSpPr>
        <p:spPr>
          <a:xfrm>
            <a:off x="371613" y="4935346"/>
            <a:ext cx="2816338" cy="40411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Shape 800"/>
          <p:cNvSpPr/>
          <p:nvPr/>
        </p:nvSpPr>
        <p:spPr>
          <a:xfrm>
            <a:off x="3505200" y="5403721"/>
            <a:ext cx="5273167" cy="938886"/>
          </a:xfrm>
          <a:custGeom>
            <a:pathLst>
              <a:path extrusionOk="0" h="120000" w="120000">
                <a:moveTo>
                  <a:pt x="600" y="0"/>
                </a:moveTo>
                <a:lnTo>
                  <a:pt x="0" y="96583"/>
                </a:lnTo>
                <a:lnTo>
                  <a:pt x="119400" y="120000"/>
                </a:lnTo>
                <a:lnTo>
                  <a:pt x="120000" y="23422"/>
                </a:lnTo>
                <a:lnTo>
                  <a:pt x="600" y="0"/>
                </a:lnTo>
                <a:close/>
              </a:path>
            </a:pathLst>
          </a:custGeom>
          <a:solidFill>
            <a:srgbClr val="EF4154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3670171" y="5654826"/>
            <a:ext cx="4948428" cy="426618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1927098" y="3275709"/>
            <a:ext cx="4192270" cy="972692"/>
          </a:xfrm>
          <a:custGeom>
            <a:pathLst>
              <a:path extrusionOk="0" h="120000" w="120000">
                <a:moveTo>
                  <a:pt x="118866" y="0"/>
                </a:moveTo>
                <a:lnTo>
                  <a:pt x="0" y="26855"/>
                </a:lnTo>
                <a:lnTo>
                  <a:pt x="1127" y="120000"/>
                </a:lnTo>
                <a:lnTo>
                  <a:pt x="120000" y="93161"/>
                </a:lnTo>
                <a:lnTo>
                  <a:pt x="118866" y="0"/>
                </a:lnTo>
                <a:close/>
              </a:path>
            </a:pathLst>
          </a:custGeom>
          <a:solidFill>
            <a:srgbClr val="EF4154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03" name="Shape 803"/>
          <p:cNvGrpSpPr/>
          <p:nvPr/>
        </p:nvGrpSpPr>
        <p:grpSpPr>
          <a:xfrm>
            <a:off x="2146934" y="3697478"/>
            <a:ext cx="594996" cy="282197"/>
            <a:chOff x="0" y="0"/>
            <a:chExt cx="594994" cy="282195"/>
          </a:xfrm>
        </p:grpSpPr>
        <p:sp>
          <p:nvSpPr>
            <p:cNvPr id="804" name="Shape 804"/>
            <p:cNvSpPr/>
            <p:nvPr/>
          </p:nvSpPr>
          <p:spPr>
            <a:xfrm>
              <a:off x="0" y="19696"/>
              <a:ext cx="220570" cy="262499"/>
            </a:xfrm>
            <a:custGeom>
              <a:pathLst>
                <a:path extrusionOk="0" h="120000" w="120000">
                  <a:moveTo>
                    <a:pt x="72705" y="0"/>
                  </a:moveTo>
                  <a:lnTo>
                    <a:pt x="46066" y="2716"/>
                  </a:lnTo>
                  <a:lnTo>
                    <a:pt x="22177" y="13183"/>
                  </a:lnTo>
                  <a:lnTo>
                    <a:pt x="6494" y="31694"/>
                  </a:lnTo>
                  <a:lnTo>
                    <a:pt x="11" y="55322"/>
                  </a:lnTo>
                  <a:lnTo>
                    <a:pt x="0" y="63683"/>
                  </a:lnTo>
                  <a:lnTo>
                    <a:pt x="1077" y="72000"/>
                  </a:lnTo>
                  <a:lnTo>
                    <a:pt x="10433" y="94222"/>
                  </a:lnTo>
                  <a:lnTo>
                    <a:pt x="28827" y="110577"/>
                  </a:lnTo>
                  <a:lnTo>
                    <a:pt x="54755" y="119050"/>
                  </a:lnTo>
                  <a:lnTo>
                    <a:pt x="64316" y="120000"/>
                  </a:lnTo>
                  <a:lnTo>
                    <a:pt x="74277" y="120000"/>
                  </a:lnTo>
                  <a:lnTo>
                    <a:pt x="96333" y="116488"/>
                  </a:lnTo>
                  <a:lnTo>
                    <a:pt x="117155" y="107877"/>
                  </a:lnTo>
                  <a:lnTo>
                    <a:pt x="120000" y="106183"/>
                  </a:lnTo>
                  <a:lnTo>
                    <a:pt x="72411" y="106183"/>
                  </a:lnTo>
                  <a:lnTo>
                    <a:pt x="65650" y="106172"/>
                  </a:lnTo>
                  <a:lnTo>
                    <a:pt x="40372" y="99672"/>
                  </a:lnTo>
                  <a:lnTo>
                    <a:pt x="23672" y="82172"/>
                  </a:lnTo>
                  <a:lnTo>
                    <a:pt x="18794" y="61883"/>
                  </a:lnTo>
                  <a:lnTo>
                    <a:pt x="18794" y="55322"/>
                  </a:lnTo>
                  <a:lnTo>
                    <a:pt x="24166" y="35188"/>
                  </a:lnTo>
                  <a:lnTo>
                    <a:pt x="40605" y="19294"/>
                  </a:lnTo>
                  <a:lnTo>
                    <a:pt x="60283" y="13688"/>
                  </a:lnTo>
                  <a:lnTo>
                    <a:pt x="71450" y="13177"/>
                  </a:lnTo>
                  <a:lnTo>
                    <a:pt x="112066" y="13177"/>
                  </a:lnTo>
                  <a:lnTo>
                    <a:pt x="108427" y="10200"/>
                  </a:lnTo>
                  <a:lnTo>
                    <a:pt x="86388" y="1438"/>
                  </a:lnTo>
                  <a:lnTo>
                    <a:pt x="79716" y="461"/>
                  </a:lnTo>
                  <a:lnTo>
                    <a:pt x="72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Shape 805"/>
            <p:cNvSpPr/>
            <p:nvPr/>
          </p:nvSpPr>
          <p:spPr>
            <a:xfrm>
              <a:off x="133094" y="174497"/>
              <a:ext cx="106427" cy="77470"/>
            </a:xfrm>
            <a:custGeom>
              <a:pathLst>
                <a:path extrusionOk="0" h="120000" w="120000">
                  <a:moveTo>
                    <a:pt x="116383" y="0"/>
                  </a:moveTo>
                  <a:lnTo>
                    <a:pt x="79188" y="0"/>
                  </a:lnTo>
                  <a:lnTo>
                    <a:pt x="81911" y="73377"/>
                  </a:lnTo>
                  <a:lnTo>
                    <a:pt x="75472" y="81127"/>
                  </a:lnTo>
                  <a:lnTo>
                    <a:pt x="35944" y="110205"/>
                  </a:lnTo>
                  <a:lnTo>
                    <a:pt x="0" y="120000"/>
                  </a:lnTo>
                  <a:lnTo>
                    <a:pt x="98633" y="120000"/>
                  </a:lnTo>
                  <a:lnTo>
                    <a:pt x="106522" y="112288"/>
                  </a:lnTo>
                  <a:lnTo>
                    <a:pt x="120000" y="96983"/>
                  </a:lnTo>
                  <a:lnTo>
                    <a:pt x="1163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Shape 806"/>
            <p:cNvSpPr/>
            <p:nvPr/>
          </p:nvSpPr>
          <p:spPr>
            <a:xfrm>
              <a:off x="127126" y="142875"/>
              <a:ext cx="109190" cy="35561"/>
            </a:xfrm>
            <a:custGeom>
              <a:pathLst>
                <a:path extrusionOk="0" h="120000" w="120000">
                  <a:moveTo>
                    <a:pt x="118222" y="0"/>
                  </a:moveTo>
                  <a:lnTo>
                    <a:pt x="0" y="19716"/>
                  </a:lnTo>
                  <a:lnTo>
                    <a:pt x="1672" y="120000"/>
                  </a:lnTo>
                  <a:lnTo>
                    <a:pt x="83744" y="106716"/>
                  </a:lnTo>
                  <a:lnTo>
                    <a:pt x="120000" y="106716"/>
                  </a:lnTo>
                  <a:lnTo>
                    <a:pt x="1182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Shape 807"/>
            <p:cNvSpPr/>
            <p:nvPr/>
          </p:nvSpPr>
          <p:spPr>
            <a:xfrm>
              <a:off x="131329" y="48519"/>
              <a:ext cx="96763" cy="51177"/>
            </a:xfrm>
            <a:custGeom>
              <a:pathLst>
                <a:path extrusionOk="0" h="120000" w="120000">
                  <a:moveTo>
                    <a:pt x="92583" y="0"/>
                  </a:moveTo>
                  <a:lnTo>
                    <a:pt x="0" y="0"/>
                  </a:lnTo>
                  <a:lnTo>
                    <a:pt x="11166" y="1811"/>
                  </a:lnTo>
                  <a:lnTo>
                    <a:pt x="21866" y="5688"/>
                  </a:lnTo>
                  <a:lnTo>
                    <a:pt x="63300" y="50016"/>
                  </a:lnTo>
                  <a:lnTo>
                    <a:pt x="82827" y="120000"/>
                  </a:lnTo>
                  <a:lnTo>
                    <a:pt x="120000" y="96772"/>
                  </a:lnTo>
                  <a:lnTo>
                    <a:pt x="114622" y="68522"/>
                  </a:lnTo>
                  <a:lnTo>
                    <a:pt x="108405" y="43205"/>
                  </a:lnTo>
                  <a:lnTo>
                    <a:pt x="101327" y="20844"/>
                  </a:lnTo>
                  <a:lnTo>
                    <a:pt x="93383" y="1477"/>
                  </a:lnTo>
                  <a:lnTo>
                    <a:pt x="92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Shape 808"/>
            <p:cNvSpPr/>
            <p:nvPr/>
          </p:nvSpPr>
          <p:spPr>
            <a:xfrm>
              <a:off x="273431" y="14477"/>
              <a:ext cx="33146" cy="37593"/>
            </a:xfrm>
            <a:custGeom>
              <a:pathLst>
                <a:path extrusionOk="0" h="120000" w="120000">
                  <a:moveTo>
                    <a:pt x="113105" y="0"/>
                  </a:moveTo>
                  <a:lnTo>
                    <a:pt x="0" y="5272"/>
                  </a:lnTo>
                  <a:lnTo>
                    <a:pt x="6894" y="120000"/>
                  </a:lnTo>
                  <a:lnTo>
                    <a:pt x="120000" y="114727"/>
                  </a:lnTo>
                  <a:lnTo>
                    <a:pt x="113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Shape 809"/>
            <p:cNvSpPr/>
            <p:nvPr/>
          </p:nvSpPr>
          <p:spPr>
            <a:xfrm>
              <a:off x="277112" y="84453"/>
              <a:ext cx="40895" cy="185548"/>
            </a:xfrm>
            <a:custGeom>
              <a:pathLst>
                <a:path extrusionOk="0" h="120000" w="120000">
                  <a:moveTo>
                    <a:pt x="91677" y="0"/>
                  </a:moveTo>
                  <a:lnTo>
                    <a:pt x="0" y="1066"/>
                  </a:lnTo>
                  <a:lnTo>
                    <a:pt x="28322" y="120000"/>
                  </a:lnTo>
                  <a:lnTo>
                    <a:pt x="120000" y="118933"/>
                  </a:lnTo>
                  <a:lnTo>
                    <a:pt x="91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Shape 810"/>
            <p:cNvSpPr/>
            <p:nvPr/>
          </p:nvSpPr>
          <p:spPr>
            <a:xfrm>
              <a:off x="356107" y="80517"/>
              <a:ext cx="59322" cy="185293"/>
            </a:xfrm>
            <a:custGeom>
              <a:pathLst>
                <a:path extrusionOk="0" h="120000" w="120000">
                  <a:moveTo>
                    <a:pt x="56777" y="0"/>
                  </a:moveTo>
                  <a:lnTo>
                    <a:pt x="0" y="988"/>
                  </a:lnTo>
                  <a:lnTo>
                    <a:pt x="19522" y="120000"/>
                  </a:lnTo>
                  <a:lnTo>
                    <a:pt x="82466" y="119011"/>
                  </a:lnTo>
                  <a:lnTo>
                    <a:pt x="71933" y="53955"/>
                  </a:lnTo>
                  <a:lnTo>
                    <a:pt x="72022" y="43388"/>
                  </a:lnTo>
                  <a:lnTo>
                    <a:pt x="110766" y="18550"/>
                  </a:lnTo>
                  <a:lnTo>
                    <a:pt x="120000" y="16944"/>
                  </a:lnTo>
                  <a:lnTo>
                    <a:pt x="59600" y="16944"/>
                  </a:lnTo>
                  <a:lnTo>
                    <a:pt x="567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Shape 811"/>
            <p:cNvSpPr/>
            <p:nvPr/>
          </p:nvSpPr>
          <p:spPr>
            <a:xfrm>
              <a:off x="445641" y="100203"/>
              <a:ext cx="69471" cy="159513"/>
            </a:xfrm>
            <a:custGeom>
              <a:pathLst>
                <a:path extrusionOk="0" h="120000" w="120000">
                  <a:moveTo>
                    <a:pt x="95350" y="0"/>
                  </a:moveTo>
                  <a:lnTo>
                    <a:pt x="0" y="0"/>
                  </a:lnTo>
                  <a:lnTo>
                    <a:pt x="12722" y="1144"/>
                  </a:lnTo>
                  <a:lnTo>
                    <a:pt x="34661" y="6305"/>
                  </a:lnTo>
                  <a:lnTo>
                    <a:pt x="56161" y="35827"/>
                  </a:lnTo>
                  <a:lnTo>
                    <a:pt x="66250" y="120000"/>
                  </a:lnTo>
                  <a:lnTo>
                    <a:pt x="120000" y="118755"/>
                  </a:lnTo>
                  <a:lnTo>
                    <a:pt x="109905" y="33727"/>
                  </a:lnTo>
                  <a:lnTo>
                    <a:pt x="100033" y="4300"/>
                  </a:lnTo>
                  <a:lnTo>
                    <a:pt x="953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Shape 812"/>
            <p:cNvSpPr/>
            <p:nvPr/>
          </p:nvSpPr>
          <p:spPr>
            <a:xfrm>
              <a:off x="385570" y="73259"/>
              <a:ext cx="115272" cy="33422"/>
            </a:xfrm>
            <a:custGeom>
              <a:pathLst>
                <a:path extrusionOk="0" h="120000" w="120000">
                  <a:moveTo>
                    <a:pt x="67705" y="0"/>
                  </a:moveTo>
                  <a:lnTo>
                    <a:pt x="24511" y="33700"/>
                  </a:lnTo>
                  <a:lnTo>
                    <a:pt x="0" y="120000"/>
                  </a:lnTo>
                  <a:lnTo>
                    <a:pt x="31083" y="120000"/>
                  </a:lnTo>
                  <a:lnTo>
                    <a:pt x="34705" y="113211"/>
                  </a:lnTo>
                  <a:lnTo>
                    <a:pt x="43872" y="103094"/>
                  </a:lnTo>
                  <a:lnTo>
                    <a:pt x="53811" y="98566"/>
                  </a:lnTo>
                  <a:lnTo>
                    <a:pt x="62533" y="96744"/>
                  </a:lnTo>
                  <a:lnTo>
                    <a:pt x="120000" y="96744"/>
                  </a:lnTo>
                  <a:lnTo>
                    <a:pt x="119122" y="90361"/>
                  </a:lnTo>
                  <a:lnTo>
                    <a:pt x="83772" y="7894"/>
                  </a:lnTo>
                  <a:lnTo>
                    <a:pt x="75888" y="2577"/>
                  </a:lnTo>
                  <a:lnTo>
                    <a:pt x="67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Shape 813"/>
            <p:cNvSpPr/>
            <p:nvPr/>
          </p:nvSpPr>
          <p:spPr>
            <a:xfrm>
              <a:off x="550416" y="0"/>
              <a:ext cx="33147" cy="37466"/>
            </a:xfrm>
            <a:custGeom>
              <a:pathLst>
                <a:path extrusionOk="0" h="120000" w="120000">
                  <a:moveTo>
                    <a:pt x="113105" y="0"/>
                  </a:moveTo>
                  <a:lnTo>
                    <a:pt x="0" y="5288"/>
                  </a:lnTo>
                  <a:lnTo>
                    <a:pt x="6894" y="120000"/>
                  </a:lnTo>
                  <a:lnTo>
                    <a:pt x="120000" y="114711"/>
                  </a:lnTo>
                  <a:lnTo>
                    <a:pt x="113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Shape 814"/>
            <p:cNvSpPr/>
            <p:nvPr/>
          </p:nvSpPr>
          <p:spPr>
            <a:xfrm>
              <a:off x="554100" y="69976"/>
              <a:ext cx="40894" cy="185548"/>
            </a:xfrm>
            <a:custGeom>
              <a:pathLst>
                <a:path extrusionOk="0" h="120000" w="120000">
                  <a:moveTo>
                    <a:pt x="91677" y="0"/>
                  </a:moveTo>
                  <a:lnTo>
                    <a:pt x="0" y="1066"/>
                  </a:lnTo>
                  <a:lnTo>
                    <a:pt x="28322" y="120000"/>
                  </a:lnTo>
                  <a:lnTo>
                    <a:pt x="120000" y="118933"/>
                  </a:lnTo>
                  <a:lnTo>
                    <a:pt x="916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5" name="Shape 815"/>
          <p:cNvSpPr/>
          <p:nvPr/>
        </p:nvSpPr>
        <p:spPr>
          <a:xfrm>
            <a:off x="2876096" y="3534917"/>
            <a:ext cx="3018099" cy="40716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Shape 816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817" name="Shape 817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46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823" name="Shape 823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824" name="Shape 824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  <p:sp>
        <p:nvSpPr>
          <p:cNvPr id="825" name="Shape 825"/>
          <p:cNvSpPr/>
          <p:nvPr/>
        </p:nvSpPr>
        <p:spPr>
          <a:xfrm>
            <a:off x="952500" y="1905000"/>
            <a:ext cx="7239000" cy="213359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So…how do I make my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Calibri"/>
              <a:buNone/>
            </a:pPr>
            <a:r>
              <a:rPr b="0" baseline="0" i="0" lang="en-US" sz="4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posts go “viral”?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/>
        </p:nvSpPr>
        <p:spPr>
          <a:xfrm>
            <a:off x="554227" y="6730617"/>
            <a:ext cx="519299" cy="230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831" name="Shape 831"/>
          <p:cNvCxnSpPr/>
          <p:nvPr/>
        </p:nvCxnSpPr>
        <p:spPr>
          <a:xfrm>
            <a:off x="0" y="1043937"/>
            <a:ext cx="9144000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Shape 832"/>
          <p:cNvSpPr/>
          <p:nvPr/>
        </p:nvSpPr>
        <p:spPr>
          <a:xfrm>
            <a:off x="0" y="0"/>
            <a:ext cx="9144000" cy="102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Shape 833"/>
          <p:cNvSpPr/>
          <p:nvPr/>
        </p:nvSpPr>
        <p:spPr>
          <a:xfrm>
            <a:off x="577593" y="310894"/>
            <a:ext cx="6842700" cy="6491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Shape 834"/>
          <p:cNvSpPr/>
          <p:nvPr/>
        </p:nvSpPr>
        <p:spPr>
          <a:xfrm>
            <a:off x="243839" y="1485900"/>
            <a:ext cx="8656200" cy="468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Shape 835"/>
          <p:cNvSpPr/>
          <p:nvPr/>
        </p:nvSpPr>
        <p:spPr>
          <a:xfrm>
            <a:off x="2674109" y="6730617"/>
            <a:ext cx="1608599" cy="230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836" name="Shape 836"/>
          <p:cNvSpPr txBox="1"/>
          <p:nvPr>
            <p:ph idx="12" type="sldNum"/>
          </p:nvPr>
        </p:nvSpPr>
        <p:spPr>
          <a:xfrm>
            <a:off x="8706231" y="6730617"/>
            <a:ext cx="165599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842" name="Shape 842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3" name="Shape 843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598929" y="310893"/>
            <a:ext cx="7749541" cy="5013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618235" y="1358137"/>
            <a:ext cx="7101842" cy="2133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320040" lvl="0" marL="3327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Given a piece of content, can we</a:t>
            </a:r>
          </a:p>
          <a:p>
            <a:pPr indent="330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ct val="25000"/>
              <a:buFont typeface="Calibri"/>
              <a:buNone/>
            </a:pPr>
            <a:r>
              <a:rPr b="1" baseline="0" i="0" lang="en-US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maximize probability of its success?</a:t>
            </a:r>
          </a:p>
        </p:txBody>
      </p:sp>
      <p:sp>
        <p:nvSpPr>
          <p:cNvPr id="846" name="Shape 846"/>
          <p:cNvSpPr/>
          <p:nvPr/>
        </p:nvSpPr>
        <p:spPr>
          <a:xfrm>
            <a:off x="2674100" y="2645475"/>
            <a:ext cx="6032099" cy="399329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Shape 847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848" name="Shape 848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854" name="Shape 854"/>
          <p:cNvSpPr/>
          <p:nvPr/>
        </p:nvSpPr>
        <p:spPr>
          <a:xfrm>
            <a:off x="577593" y="310893"/>
            <a:ext cx="3163826" cy="50139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Shape 855"/>
          <p:cNvSpPr txBox="1"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66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66"/>
              </a:solidFill>
            </a:endParaRPr>
          </a:p>
          <a:p>
            <a:pPr indent="-325119" lvl="0" marL="47751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ct val="79166"/>
              <a:buFont typeface="Noto Sans Symbols"/>
              <a:buChar char="●"/>
            </a:pPr>
            <a:r>
              <a:rPr b="1" baseline="0" i="0" lang="en-US" sz="36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Cascades are predictable</a:t>
            </a:r>
          </a:p>
        </p:txBody>
      </p:sp>
      <p:sp>
        <p:nvSpPr>
          <p:cNvPr id="856" name="Shape 856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857" name="Shape 857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  <p:sp>
        <p:nvSpPr>
          <p:cNvPr id="858" name="Shape 858"/>
          <p:cNvSpPr/>
          <p:nvPr/>
        </p:nvSpPr>
        <p:spPr>
          <a:xfrm>
            <a:off x="655950" y="3149100"/>
            <a:ext cx="7832099" cy="2359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82575" lvl="0" marL="62547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Noto Sans Symbols"/>
              <a:buChar char="●"/>
            </a:pPr>
            <a:r>
              <a:rPr b="0" baseline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cascade growth prediction problem,  allows us to accurately predict the future  growth of a cascade, even as it continues to  grow in size</a:t>
            </a:r>
          </a:p>
          <a:p>
            <a:pPr indent="330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Font typeface="Calibri"/>
              <a:buNone/>
            </a:pPr>
            <a:r>
              <a:t/>
            </a:r>
            <a:endParaRPr/>
          </a:p>
        </p:txBody>
      </p:sp>
      <p:cxnSp>
        <p:nvCxnSpPr>
          <p:cNvPr id="864" name="Shape 864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Shape 865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Shape 866"/>
          <p:cNvSpPr/>
          <p:nvPr/>
        </p:nvSpPr>
        <p:spPr>
          <a:xfrm>
            <a:off x="618225" y="3049875"/>
            <a:ext cx="81006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lvl="0" marR="92011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Calibri"/>
                <a:ea typeface="Calibri"/>
                <a:cs typeface="Calibri"/>
                <a:sym typeface="Calibri"/>
              </a:rPr>
              <a:t>And may all your posts be viral!</a:t>
            </a:r>
          </a:p>
        </p:txBody>
      </p:sp>
      <p:sp>
        <p:nvSpPr>
          <p:cNvPr id="867" name="Shape 867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8" name="Shape 868"/>
          <p:cNvSpPr/>
          <p:nvPr/>
        </p:nvSpPr>
        <p:spPr>
          <a:xfrm>
            <a:off x="8718931" y="6730617"/>
            <a:ext cx="141605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70</a:t>
            </a:r>
          </a:p>
        </p:txBody>
      </p:sp>
      <p:sp>
        <p:nvSpPr>
          <p:cNvPr id="869" name="Shape 869"/>
          <p:cNvSpPr txBox="1"/>
          <p:nvPr/>
        </p:nvSpPr>
        <p:spPr>
          <a:xfrm>
            <a:off x="589750" y="151650"/>
            <a:ext cx="8100600" cy="741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US" sz="3600">
                <a:solidFill>
                  <a:srgbClr val="FFFF00"/>
                </a:solidFill>
                <a:latin typeface="Droid Serif"/>
                <a:ea typeface="Droid Serif"/>
                <a:cs typeface="Droid Serif"/>
                <a:sym typeface="Droid Serif"/>
              </a:rPr>
              <a:t>Thank you !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sp>
        <p:nvSpPr>
          <p:cNvPr id="88" name="Shape 88"/>
          <p:cNvSpPr/>
          <p:nvPr/>
        </p:nvSpPr>
        <p:spPr>
          <a:xfrm>
            <a:off x="0" y="1406651"/>
            <a:ext cx="9067799" cy="453694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Shape 97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598929" y="310894"/>
            <a:ext cx="7901942" cy="6492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1145844" y="5805626"/>
            <a:ext cx="7456169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Large cascades are extremely rare</a:t>
            </a:r>
          </a:p>
        </p:txBody>
      </p:sp>
      <p:sp>
        <p:nvSpPr>
          <p:cNvPr id="100" name="Shape 100"/>
          <p:cNvSpPr/>
          <p:nvPr/>
        </p:nvSpPr>
        <p:spPr>
          <a:xfrm>
            <a:off x="254507" y="1613915"/>
            <a:ext cx="8660893" cy="402488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  <p:sp>
        <p:nvSpPr>
          <p:cNvPr id="103" name="Shape 103"/>
          <p:cNvSpPr/>
          <p:nvPr/>
        </p:nvSpPr>
        <p:spPr>
          <a:xfrm>
            <a:off x="0" y="0"/>
            <a:ext cx="9144000" cy="102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Shape 104"/>
          <p:cNvSpPr/>
          <p:nvPr/>
        </p:nvSpPr>
        <p:spPr>
          <a:xfrm>
            <a:off x="597406" y="303273"/>
            <a:ext cx="8321099" cy="6566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110" name="Shape 110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Shape 111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598929" y="310894"/>
            <a:ext cx="7901942" cy="6492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307338" y="5881826"/>
            <a:ext cx="8692517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66"/>
              </a:buClr>
              <a:buSzPct val="25000"/>
              <a:buFont typeface="Calibri"/>
              <a:buNone/>
            </a:pPr>
            <a:r>
              <a:rPr b="0" baseline="0" i="0" lang="en-US" sz="40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rPr>
              <a:t>Same content, very different popularity</a:t>
            </a:r>
          </a:p>
        </p:txBody>
      </p:sp>
      <p:sp>
        <p:nvSpPr>
          <p:cNvPr id="114" name="Shape 114"/>
          <p:cNvSpPr/>
          <p:nvPr/>
        </p:nvSpPr>
        <p:spPr>
          <a:xfrm>
            <a:off x="457200" y="1257300"/>
            <a:ext cx="8657843" cy="4686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Shape 115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  <p:sp>
        <p:nvSpPr>
          <p:cNvPr id="117" name="Shape 117"/>
          <p:cNvSpPr/>
          <p:nvPr/>
        </p:nvSpPr>
        <p:spPr>
          <a:xfrm>
            <a:off x="0" y="0"/>
            <a:ext cx="9144000" cy="1021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/>
          <p:nvPr/>
        </p:nvSpPr>
        <p:spPr>
          <a:xfrm>
            <a:off x="597406" y="303273"/>
            <a:ext cx="8321099" cy="65669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5/30/2014</a:t>
            </a:r>
          </a:p>
        </p:txBody>
      </p:sp>
      <p:cxnSp>
        <p:nvCxnSpPr>
          <p:cNvPr id="124" name="Shape 124"/>
          <p:cNvCxnSpPr/>
          <p:nvPr/>
        </p:nvCxnSpPr>
        <p:spPr>
          <a:xfrm>
            <a:off x="0" y="1043937"/>
            <a:ext cx="9144001" cy="0"/>
          </a:xfrm>
          <a:prstGeom prst="straightConnector1">
            <a:avLst/>
          </a:prstGeom>
          <a:noFill/>
          <a:ln cap="flat" cmpd="sng" w="457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Shape 125"/>
          <p:cNvSpPr/>
          <p:nvPr/>
        </p:nvSpPr>
        <p:spPr>
          <a:xfrm>
            <a:off x="0" y="0"/>
            <a:ext cx="9144000" cy="102108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/>
          <p:nvPr/>
        </p:nvSpPr>
        <p:spPr>
          <a:xfrm>
            <a:off x="597406" y="303273"/>
            <a:ext cx="8321042" cy="65684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297275" y="5443673"/>
            <a:ext cx="8364900" cy="6566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5080" rtl="0" algn="l">
              <a:lnSpc>
                <a:spcPct val="1142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Salganik, M. J., Dodds, P. S., &amp; Watts, D. J. (2006). Experimental study of inequality and unpredictability in  an artificial cultural market.</a:t>
            </a:r>
          </a:p>
        </p:txBody>
      </p:sp>
      <p:sp>
        <p:nvSpPr>
          <p:cNvPr id="128" name="Shape 128"/>
          <p:cNvSpPr/>
          <p:nvPr/>
        </p:nvSpPr>
        <p:spPr>
          <a:xfrm>
            <a:off x="1512200" y="1463680"/>
            <a:ext cx="6121499" cy="28112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635" lvl="0" marL="63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25000"/>
              <a:buFont typeface="Arial"/>
              <a:buNone/>
            </a:pPr>
            <a:r>
              <a:rPr b="1" baseline="0" i="1" lang="en-US" sz="40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Increasing the strength  of social influence  increases both inequality</a:t>
            </a:r>
          </a:p>
        </p:txBody>
      </p:sp>
      <p:cxnSp>
        <p:nvCxnSpPr>
          <p:cNvPr id="129" name="Shape 129"/>
          <p:cNvCxnSpPr/>
          <p:nvPr/>
        </p:nvCxnSpPr>
        <p:spPr>
          <a:xfrm>
            <a:off x="5265414" y="3345208"/>
            <a:ext cx="2368199" cy="0"/>
          </a:xfrm>
          <a:prstGeom prst="straightConnector1">
            <a:avLst/>
          </a:prstGeom>
          <a:noFill/>
          <a:ln cap="flat" cmpd="sng" w="53325">
            <a:solidFill>
              <a:srgbClr val="1BA8C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Shape 130"/>
          <p:cNvCxnSpPr/>
          <p:nvPr/>
        </p:nvCxnSpPr>
        <p:spPr>
          <a:xfrm>
            <a:off x="2868975" y="4095433"/>
            <a:ext cx="3777899" cy="0"/>
          </a:xfrm>
          <a:prstGeom prst="straightConnector1">
            <a:avLst/>
          </a:prstGeom>
          <a:noFill/>
          <a:ln cap="flat" cmpd="sng" w="53325">
            <a:solidFill>
              <a:srgbClr val="1BA8C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Shape 131"/>
          <p:cNvSpPr/>
          <p:nvPr/>
        </p:nvSpPr>
        <p:spPr>
          <a:xfrm>
            <a:off x="1836450" y="3460124"/>
            <a:ext cx="5471099" cy="13871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1651000" lvl="0" marL="16510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BA8C5"/>
              </a:buClr>
              <a:buSzPct val="25000"/>
              <a:buFont typeface="Arial"/>
              <a:buNone/>
            </a:pPr>
            <a:r>
              <a:rPr b="1" baseline="0" i="1" lang="en-US" sz="4000" u="none" cap="none" strike="noStrike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rPr>
              <a:t>and unpredictability of  success.</a:t>
            </a:r>
          </a:p>
        </p:txBody>
      </p:sp>
      <p:sp>
        <p:nvSpPr>
          <p:cNvPr id="132" name="Shape 132"/>
          <p:cNvSpPr/>
          <p:nvPr/>
        </p:nvSpPr>
        <p:spPr>
          <a:xfrm>
            <a:off x="2674109" y="6730617"/>
            <a:ext cx="1608456" cy="231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Calibri"/>
              <a:buNone/>
            </a:pPr>
            <a:r>
              <a:rPr b="0" baseline="0" i="0" lang="en-US" sz="900" u="none" cap="none" strike="noStrike">
                <a:solidFill>
                  <a:srgbClr val="3E3E3E"/>
                </a:solidFill>
                <a:latin typeface="Calibri"/>
                <a:ea typeface="Calibri"/>
                <a:cs typeface="Calibri"/>
                <a:sym typeface="Calibri"/>
              </a:rPr>
              <a:t>Jure Leskovec, Stanford University</a:t>
            </a: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654200" y="4380103"/>
            <a:ext cx="6550025" cy="3579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127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75F"/>
              </a:buClr>
              <a:buFont typeface="Arial"/>
              <a:buNone/>
            </a:pPr>
            <a:r>
              <a:t/>
            </a:r>
            <a:endParaRPr/>
          </a:p>
        </p:txBody>
      </p:sp>
      <p:grpSp>
        <p:nvGrpSpPr>
          <p:cNvPr id="139" name="Shape 139"/>
          <p:cNvGrpSpPr/>
          <p:nvPr/>
        </p:nvGrpSpPr>
        <p:grpSpPr>
          <a:xfrm>
            <a:off x="2151251" y="5425566"/>
            <a:ext cx="541451" cy="245912"/>
            <a:chOff x="0" y="0"/>
            <a:chExt cx="541451" cy="245911"/>
          </a:xfrm>
        </p:grpSpPr>
        <p:sp>
          <p:nvSpPr>
            <p:cNvPr id="140" name="Shape 140"/>
            <p:cNvSpPr/>
            <p:nvPr/>
          </p:nvSpPr>
          <p:spPr>
            <a:xfrm>
              <a:off x="0" y="165861"/>
              <a:ext cx="126994" cy="59343"/>
            </a:xfrm>
            <a:custGeom>
              <a:pathLst>
                <a:path extrusionOk="0" h="120000" w="120000">
                  <a:moveTo>
                    <a:pt x="26283" y="0"/>
                  </a:moveTo>
                  <a:lnTo>
                    <a:pt x="0" y="5827"/>
                  </a:lnTo>
                  <a:lnTo>
                    <a:pt x="2294" y="30944"/>
                  </a:lnTo>
                  <a:lnTo>
                    <a:pt x="6105" y="52983"/>
                  </a:lnTo>
                  <a:lnTo>
                    <a:pt x="37244" y="110150"/>
                  </a:lnTo>
                  <a:lnTo>
                    <a:pt x="72605" y="120000"/>
                  </a:lnTo>
                  <a:lnTo>
                    <a:pt x="81077" y="118394"/>
                  </a:lnTo>
                  <a:lnTo>
                    <a:pt x="115322" y="85205"/>
                  </a:lnTo>
                  <a:lnTo>
                    <a:pt x="120000" y="73577"/>
                  </a:lnTo>
                  <a:lnTo>
                    <a:pt x="64683" y="73577"/>
                  </a:lnTo>
                  <a:lnTo>
                    <a:pt x="56222" y="71516"/>
                  </a:lnTo>
                  <a:lnTo>
                    <a:pt x="27450" y="15916"/>
                  </a:lnTo>
                  <a:lnTo>
                    <a:pt x="26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8001" y="52830"/>
              <a:ext cx="128695" cy="149417"/>
            </a:xfrm>
            <a:custGeom>
              <a:pathLst>
                <a:path extrusionOk="0" h="120000" w="120000">
                  <a:moveTo>
                    <a:pt x="51038" y="0"/>
                  </a:moveTo>
                  <a:lnTo>
                    <a:pt x="13972" y="10911"/>
                  </a:lnTo>
                  <a:lnTo>
                    <a:pt x="0" y="42227"/>
                  </a:lnTo>
                  <a:lnTo>
                    <a:pt x="1538" y="48244"/>
                  </a:lnTo>
                  <a:lnTo>
                    <a:pt x="27394" y="69688"/>
                  </a:lnTo>
                  <a:lnTo>
                    <a:pt x="69283" y="82177"/>
                  </a:lnTo>
                  <a:lnTo>
                    <a:pt x="76777" y="84516"/>
                  </a:lnTo>
                  <a:lnTo>
                    <a:pt x="82300" y="86577"/>
                  </a:lnTo>
                  <a:lnTo>
                    <a:pt x="85855" y="88338"/>
                  </a:lnTo>
                  <a:lnTo>
                    <a:pt x="90827" y="91472"/>
                  </a:lnTo>
                  <a:lnTo>
                    <a:pt x="93077" y="95561"/>
                  </a:lnTo>
                  <a:lnTo>
                    <a:pt x="92838" y="100611"/>
                  </a:lnTo>
                  <a:lnTo>
                    <a:pt x="64766" y="119988"/>
                  </a:lnTo>
                  <a:lnTo>
                    <a:pt x="56366" y="120000"/>
                  </a:lnTo>
                  <a:lnTo>
                    <a:pt x="110955" y="120000"/>
                  </a:lnTo>
                  <a:lnTo>
                    <a:pt x="120000" y="93094"/>
                  </a:lnTo>
                  <a:lnTo>
                    <a:pt x="119983" y="91472"/>
                  </a:lnTo>
                  <a:lnTo>
                    <a:pt x="91916" y="65094"/>
                  </a:lnTo>
                  <a:lnTo>
                    <a:pt x="45427" y="51127"/>
                  </a:lnTo>
                  <a:lnTo>
                    <a:pt x="40711" y="49688"/>
                  </a:lnTo>
                  <a:lnTo>
                    <a:pt x="25461" y="37227"/>
                  </a:lnTo>
                  <a:lnTo>
                    <a:pt x="25611" y="33966"/>
                  </a:lnTo>
                  <a:lnTo>
                    <a:pt x="51472" y="18772"/>
                  </a:lnTo>
                  <a:lnTo>
                    <a:pt x="109311" y="18772"/>
                  </a:lnTo>
                  <a:lnTo>
                    <a:pt x="106305" y="15488"/>
                  </a:lnTo>
                  <a:lnTo>
                    <a:pt x="67772" y="1055"/>
                  </a:lnTo>
                  <a:lnTo>
                    <a:pt x="59094" y="405"/>
                  </a:lnTo>
                  <a:lnTo>
                    <a:pt x="51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142"/>
            <p:cNvSpPr/>
            <p:nvPr/>
          </p:nvSpPr>
          <p:spPr>
            <a:xfrm>
              <a:off x="177165" y="0"/>
              <a:ext cx="29591" cy="33529"/>
            </a:xfrm>
            <a:custGeom>
              <a:pathLst>
                <a:path extrusionOk="0" h="120000" w="120000">
                  <a:moveTo>
                    <a:pt x="7211" y="0"/>
                  </a:moveTo>
                  <a:lnTo>
                    <a:pt x="0" y="114544"/>
                  </a:lnTo>
                  <a:lnTo>
                    <a:pt x="112788" y="120000"/>
                  </a:lnTo>
                  <a:lnTo>
                    <a:pt x="120000" y="5455"/>
                  </a:lnTo>
                  <a:lnTo>
                    <a:pt x="72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Shape 143"/>
            <p:cNvSpPr/>
            <p:nvPr/>
          </p:nvSpPr>
          <p:spPr>
            <a:xfrm>
              <a:off x="167005" y="62484"/>
              <a:ext cx="36449" cy="165608"/>
            </a:xfrm>
            <a:custGeom>
              <a:pathLst>
                <a:path extrusionOk="0" h="120000" w="120000">
                  <a:moveTo>
                    <a:pt x="28433" y="0"/>
                  </a:moveTo>
                  <a:lnTo>
                    <a:pt x="0" y="118938"/>
                  </a:lnTo>
                  <a:lnTo>
                    <a:pt x="91566" y="120000"/>
                  </a:lnTo>
                  <a:lnTo>
                    <a:pt x="120000" y="1011"/>
                  </a:lnTo>
                  <a:lnTo>
                    <a:pt x="28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144"/>
            <p:cNvSpPr/>
            <p:nvPr/>
          </p:nvSpPr>
          <p:spPr>
            <a:xfrm>
              <a:off x="222122" y="65659"/>
              <a:ext cx="148972" cy="171476"/>
            </a:xfrm>
            <a:custGeom>
              <a:pathLst>
                <a:path extrusionOk="0" h="120000" w="120000">
                  <a:moveTo>
                    <a:pt x="11966" y="0"/>
                  </a:moveTo>
                  <a:lnTo>
                    <a:pt x="64961" y="18311"/>
                  </a:lnTo>
                  <a:lnTo>
                    <a:pt x="90227" y="18755"/>
                  </a:lnTo>
                  <a:lnTo>
                    <a:pt x="1022" y="98883"/>
                  </a:lnTo>
                  <a:lnTo>
                    <a:pt x="0" y="114666"/>
                  </a:lnTo>
                  <a:lnTo>
                    <a:pt x="117033" y="120000"/>
                  </a:lnTo>
                  <a:lnTo>
                    <a:pt x="118055" y="103238"/>
                  </a:lnTo>
                  <a:lnTo>
                    <a:pt x="56983" y="100450"/>
                  </a:lnTo>
                  <a:lnTo>
                    <a:pt x="50250" y="100205"/>
                  </a:lnTo>
                  <a:lnTo>
                    <a:pt x="46683" y="100133"/>
                  </a:lnTo>
                  <a:lnTo>
                    <a:pt x="28644" y="100133"/>
                  </a:lnTo>
                  <a:lnTo>
                    <a:pt x="43272" y="87461"/>
                  </a:lnTo>
                  <a:lnTo>
                    <a:pt x="119283" y="17777"/>
                  </a:lnTo>
                  <a:lnTo>
                    <a:pt x="120000" y="4977"/>
                  </a:lnTo>
                  <a:lnTo>
                    <a:pt x="119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Shape 145"/>
            <p:cNvSpPr/>
            <p:nvPr/>
          </p:nvSpPr>
          <p:spPr>
            <a:xfrm>
              <a:off x="390143" y="74295"/>
              <a:ext cx="151306" cy="171616"/>
            </a:xfrm>
            <a:custGeom>
              <a:pathLst>
                <a:path extrusionOk="0" h="120000" w="120000">
                  <a:moveTo>
                    <a:pt x="64361" y="0"/>
                  </a:moveTo>
                  <a:lnTo>
                    <a:pt x="29033" y="7366"/>
                  </a:lnTo>
                  <a:lnTo>
                    <a:pt x="5727" y="32577"/>
                  </a:lnTo>
                  <a:lnTo>
                    <a:pt x="0" y="58077"/>
                  </a:lnTo>
                  <a:lnTo>
                    <a:pt x="250" y="71366"/>
                  </a:lnTo>
                  <a:lnTo>
                    <a:pt x="14100" y="102400"/>
                  </a:lnTo>
                  <a:lnTo>
                    <a:pt x="45033" y="118405"/>
                  </a:lnTo>
                  <a:lnTo>
                    <a:pt x="58522" y="120000"/>
                  </a:lnTo>
                  <a:lnTo>
                    <a:pt x="69377" y="119888"/>
                  </a:lnTo>
                  <a:lnTo>
                    <a:pt x="103355" y="106944"/>
                  </a:lnTo>
                  <a:lnTo>
                    <a:pt x="106233" y="104005"/>
                  </a:lnTo>
                  <a:lnTo>
                    <a:pt x="59527" y="104005"/>
                  </a:lnTo>
                  <a:lnTo>
                    <a:pt x="51744" y="103016"/>
                  </a:lnTo>
                  <a:lnTo>
                    <a:pt x="25183" y="80038"/>
                  </a:lnTo>
                  <a:lnTo>
                    <a:pt x="22561" y="63172"/>
                  </a:lnTo>
                  <a:lnTo>
                    <a:pt x="120000" y="63172"/>
                  </a:lnTo>
                  <a:lnTo>
                    <a:pt x="119983" y="58077"/>
                  </a:lnTo>
                  <a:lnTo>
                    <a:pt x="119844" y="50616"/>
                  </a:lnTo>
                  <a:lnTo>
                    <a:pt x="97400" y="50616"/>
                  </a:lnTo>
                  <a:lnTo>
                    <a:pt x="24677" y="47244"/>
                  </a:lnTo>
                  <a:lnTo>
                    <a:pt x="43288" y="20116"/>
                  </a:lnTo>
                  <a:lnTo>
                    <a:pt x="63655" y="15983"/>
                  </a:lnTo>
                  <a:lnTo>
                    <a:pt x="104283" y="15983"/>
                  </a:lnTo>
                  <a:lnTo>
                    <a:pt x="97661" y="10338"/>
                  </a:lnTo>
                  <a:lnTo>
                    <a:pt x="87866" y="4994"/>
                  </a:lnTo>
                  <a:lnTo>
                    <a:pt x="76772" y="1550"/>
                  </a:lnTo>
                  <a:lnTo>
                    <a:pt x="6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Shape 146"/>
            <p:cNvSpPr/>
            <p:nvPr/>
          </p:nvSpPr>
          <p:spPr>
            <a:xfrm>
              <a:off x="63202" y="76204"/>
              <a:ext cx="478248" cy="146832"/>
            </a:xfrm>
            <a:custGeom>
              <a:pathLst>
                <a:path extrusionOk="0" h="120000" w="120000">
                  <a:moveTo>
                    <a:pt x="53355" y="108250"/>
                  </a:moveTo>
                  <a:lnTo>
                    <a:pt x="48800" y="108322"/>
                  </a:lnTo>
                  <a:lnTo>
                    <a:pt x="54416" y="108322"/>
                  </a:lnTo>
                  <a:lnTo>
                    <a:pt x="53355" y="108250"/>
                  </a:lnTo>
                  <a:close/>
                  <a:moveTo>
                    <a:pt x="15566" y="0"/>
                  </a:moveTo>
                  <a:lnTo>
                    <a:pt x="0" y="0"/>
                  </a:lnTo>
                  <a:lnTo>
                    <a:pt x="2244" y="100"/>
                  </a:lnTo>
                  <a:lnTo>
                    <a:pt x="4155" y="761"/>
                  </a:lnTo>
                  <a:lnTo>
                    <a:pt x="10877" y="23555"/>
                  </a:lnTo>
                  <a:lnTo>
                    <a:pt x="17761" y="21688"/>
                  </a:lnTo>
                  <a:lnTo>
                    <a:pt x="17466" y="15461"/>
                  </a:lnTo>
                  <a:lnTo>
                    <a:pt x="17022" y="9855"/>
                  </a:lnTo>
                  <a:lnTo>
                    <a:pt x="16427" y="4872"/>
                  </a:lnTo>
                  <a:lnTo>
                    <a:pt x="15688" y="516"/>
                  </a:lnTo>
                  <a:lnTo>
                    <a:pt x="15566" y="0"/>
                  </a:lnTo>
                  <a:close/>
                  <a:moveTo>
                    <a:pt x="112177" y="94322"/>
                  </a:moveTo>
                  <a:lnTo>
                    <a:pt x="104461" y="118966"/>
                  </a:lnTo>
                  <a:lnTo>
                    <a:pt x="100866" y="120000"/>
                  </a:lnTo>
                  <a:lnTo>
                    <a:pt x="115644" y="120000"/>
                  </a:lnTo>
                  <a:lnTo>
                    <a:pt x="116616" y="116322"/>
                  </a:lnTo>
                  <a:lnTo>
                    <a:pt x="118155" y="107994"/>
                  </a:lnTo>
                  <a:lnTo>
                    <a:pt x="119350" y="98455"/>
                  </a:lnTo>
                  <a:lnTo>
                    <a:pt x="112177" y="94322"/>
                  </a:lnTo>
                  <a:close/>
                  <a:moveTo>
                    <a:pt x="120000" y="72277"/>
                  </a:moveTo>
                  <a:lnTo>
                    <a:pt x="89172" y="72277"/>
                  </a:lnTo>
                  <a:lnTo>
                    <a:pt x="119894" y="77516"/>
                  </a:lnTo>
                  <a:lnTo>
                    <a:pt x="119955" y="74827"/>
                  </a:lnTo>
                  <a:lnTo>
                    <a:pt x="119988" y="72805"/>
                  </a:lnTo>
                  <a:lnTo>
                    <a:pt x="120000" y="72277"/>
                  </a:lnTo>
                  <a:close/>
                  <a:moveTo>
                    <a:pt x="115027" y="17122"/>
                  </a:moveTo>
                  <a:lnTo>
                    <a:pt x="102172" y="17122"/>
                  </a:lnTo>
                  <a:lnTo>
                    <a:pt x="104694" y="18383"/>
                  </a:lnTo>
                  <a:lnTo>
                    <a:pt x="106944" y="21244"/>
                  </a:lnTo>
                  <a:lnTo>
                    <a:pt x="112638" y="49561"/>
                  </a:lnTo>
                  <a:lnTo>
                    <a:pt x="112850" y="57600"/>
                  </a:lnTo>
                  <a:lnTo>
                    <a:pt x="119950" y="57600"/>
                  </a:lnTo>
                  <a:lnTo>
                    <a:pt x="119944" y="55722"/>
                  </a:lnTo>
                  <a:lnTo>
                    <a:pt x="119183" y="41738"/>
                  </a:lnTo>
                  <a:lnTo>
                    <a:pt x="117744" y="29500"/>
                  </a:lnTo>
                  <a:lnTo>
                    <a:pt x="115622" y="18988"/>
                  </a:lnTo>
                  <a:lnTo>
                    <a:pt x="115027" y="17122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Shape 147"/>
          <p:cNvGrpSpPr/>
          <p:nvPr/>
        </p:nvGrpSpPr>
        <p:grpSpPr>
          <a:xfrm>
            <a:off x="5883653" y="5471539"/>
            <a:ext cx="1026287" cy="247728"/>
            <a:chOff x="0" y="0"/>
            <a:chExt cx="1026287" cy="247726"/>
          </a:xfrm>
        </p:grpSpPr>
        <p:sp>
          <p:nvSpPr>
            <p:cNvPr id="148" name="Shape 148"/>
            <p:cNvSpPr/>
            <p:nvPr/>
          </p:nvSpPr>
          <p:spPr>
            <a:xfrm>
              <a:off x="0" y="28573"/>
              <a:ext cx="128958" cy="171616"/>
            </a:xfrm>
            <a:custGeom>
              <a:pathLst>
                <a:path extrusionOk="0" h="120000" w="120000">
                  <a:moveTo>
                    <a:pt x="73744" y="0"/>
                  </a:moveTo>
                  <a:lnTo>
                    <a:pt x="36872" y="5594"/>
                  </a:lnTo>
                  <a:lnTo>
                    <a:pt x="10400" y="25488"/>
                  </a:lnTo>
                  <a:lnTo>
                    <a:pt x="0" y="57722"/>
                  </a:lnTo>
                  <a:lnTo>
                    <a:pt x="200" y="71305"/>
                  </a:lnTo>
                  <a:lnTo>
                    <a:pt x="15955" y="102611"/>
                  </a:lnTo>
                  <a:lnTo>
                    <a:pt x="50388" y="118450"/>
                  </a:lnTo>
                  <a:lnTo>
                    <a:pt x="65233" y="120000"/>
                  </a:lnTo>
                  <a:lnTo>
                    <a:pt x="77355" y="119772"/>
                  </a:lnTo>
                  <a:lnTo>
                    <a:pt x="116494" y="104655"/>
                  </a:lnTo>
                  <a:lnTo>
                    <a:pt x="117133" y="103988"/>
                  </a:lnTo>
                  <a:lnTo>
                    <a:pt x="66061" y="103988"/>
                  </a:lnTo>
                  <a:lnTo>
                    <a:pt x="57066" y="102977"/>
                  </a:lnTo>
                  <a:lnTo>
                    <a:pt x="28172" y="78305"/>
                  </a:lnTo>
                  <a:lnTo>
                    <a:pt x="26588" y="69033"/>
                  </a:lnTo>
                  <a:lnTo>
                    <a:pt x="26666" y="57722"/>
                  </a:lnTo>
                  <a:lnTo>
                    <a:pt x="35366" y="31194"/>
                  </a:lnTo>
                  <a:lnTo>
                    <a:pt x="73622" y="16072"/>
                  </a:lnTo>
                  <a:lnTo>
                    <a:pt x="120000" y="16072"/>
                  </a:lnTo>
                  <a:lnTo>
                    <a:pt x="113805" y="11100"/>
                  </a:lnTo>
                  <a:lnTo>
                    <a:pt x="105650" y="6616"/>
                  </a:lnTo>
                  <a:lnTo>
                    <a:pt x="96255" y="3283"/>
                  </a:lnTo>
                  <a:lnTo>
                    <a:pt x="85622" y="1083"/>
                  </a:lnTo>
                  <a:lnTo>
                    <a:pt x="737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149"/>
            <p:cNvSpPr/>
            <p:nvPr/>
          </p:nvSpPr>
          <p:spPr>
            <a:xfrm>
              <a:off x="70991" y="138505"/>
              <a:ext cx="70613" cy="38786"/>
            </a:xfrm>
            <a:custGeom>
              <a:pathLst>
                <a:path extrusionOk="0" h="120000" w="120000">
                  <a:moveTo>
                    <a:pt x="73811" y="0"/>
                  </a:moveTo>
                  <a:lnTo>
                    <a:pt x="37211" y="106011"/>
                  </a:lnTo>
                  <a:lnTo>
                    <a:pt x="0" y="120000"/>
                  </a:lnTo>
                  <a:lnTo>
                    <a:pt x="93272" y="120000"/>
                  </a:lnTo>
                  <a:lnTo>
                    <a:pt x="104272" y="92138"/>
                  </a:lnTo>
                  <a:lnTo>
                    <a:pt x="113561" y="56288"/>
                  </a:lnTo>
                  <a:lnTo>
                    <a:pt x="120000" y="15400"/>
                  </a:lnTo>
                  <a:lnTo>
                    <a:pt x="738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150"/>
            <p:cNvSpPr/>
            <p:nvPr/>
          </p:nvSpPr>
          <p:spPr>
            <a:xfrm>
              <a:off x="79120" y="51560"/>
              <a:ext cx="62992" cy="35179"/>
            </a:xfrm>
            <a:custGeom>
              <a:pathLst>
                <a:path extrusionOk="0" h="120000" w="120000">
                  <a:moveTo>
                    <a:pt x="94938" y="0"/>
                  </a:moveTo>
                  <a:lnTo>
                    <a:pt x="0" y="0"/>
                  </a:lnTo>
                  <a:lnTo>
                    <a:pt x="17661" y="1733"/>
                  </a:lnTo>
                  <a:lnTo>
                    <a:pt x="32661" y="12561"/>
                  </a:lnTo>
                  <a:lnTo>
                    <a:pt x="67983" y="120000"/>
                  </a:lnTo>
                  <a:lnTo>
                    <a:pt x="120000" y="110466"/>
                  </a:lnTo>
                  <a:lnTo>
                    <a:pt x="115188" y="69922"/>
                  </a:lnTo>
                  <a:lnTo>
                    <a:pt x="107300" y="34005"/>
                  </a:lnTo>
                  <a:lnTo>
                    <a:pt x="96316" y="2638"/>
                  </a:lnTo>
                  <a:lnTo>
                    <a:pt x="949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151"/>
            <p:cNvSpPr/>
            <p:nvPr/>
          </p:nvSpPr>
          <p:spPr>
            <a:xfrm>
              <a:off x="156463" y="36955"/>
              <a:ext cx="133458" cy="171551"/>
            </a:xfrm>
            <a:custGeom>
              <a:pathLst>
                <a:path extrusionOk="0" h="120000" w="120000">
                  <a:moveTo>
                    <a:pt x="73200" y="0"/>
                  </a:moveTo>
                  <a:lnTo>
                    <a:pt x="36327" y="5661"/>
                  </a:lnTo>
                  <a:lnTo>
                    <a:pt x="7522" y="29622"/>
                  </a:lnTo>
                  <a:lnTo>
                    <a:pt x="0" y="57177"/>
                  </a:lnTo>
                  <a:lnTo>
                    <a:pt x="233" y="70911"/>
                  </a:lnTo>
                  <a:lnTo>
                    <a:pt x="16100" y="102500"/>
                  </a:lnTo>
                  <a:lnTo>
                    <a:pt x="50400" y="118433"/>
                  </a:lnTo>
                  <a:lnTo>
                    <a:pt x="65088" y="120000"/>
                  </a:lnTo>
                  <a:lnTo>
                    <a:pt x="74616" y="119944"/>
                  </a:lnTo>
                  <a:lnTo>
                    <a:pt x="109211" y="110872"/>
                  </a:lnTo>
                  <a:lnTo>
                    <a:pt x="119288" y="104000"/>
                  </a:lnTo>
                  <a:lnTo>
                    <a:pt x="66233" y="104000"/>
                  </a:lnTo>
                  <a:lnTo>
                    <a:pt x="57261" y="102944"/>
                  </a:lnTo>
                  <a:lnTo>
                    <a:pt x="30850" y="85355"/>
                  </a:lnTo>
                  <a:lnTo>
                    <a:pt x="25694" y="58222"/>
                  </a:lnTo>
                  <a:lnTo>
                    <a:pt x="27127" y="47927"/>
                  </a:lnTo>
                  <a:lnTo>
                    <a:pt x="47183" y="21250"/>
                  </a:lnTo>
                  <a:lnTo>
                    <a:pt x="72172" y="16077"/>
                  </a:lnTo>
                  <a:lnTo>
                    <a:pt x="120000" y="16077"/>
                  </a:lnTo>
                  <a:lnTo>
                    <a:pt x="112044" y="10305"/>
                  </a:lnTo>
                  <a:lnTo>
                    <a:pt x="100616" y="4983"/>
                  </a:lnTo>
                  <a:lnTo>
                    <a:pt x="87672" y="1550"/>
                  </a:lnTo>
                  <a:lnTo>
                    <a:pt x="73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152"/>
            <p:cNvSpPr/>
            <p:nvPr/>
          </p:nvSpPr>
          <p:spPr>
            <a:xfrm>
              <a:off x="230122" y="59942"/>
              <a:ext cx="80264" cy="125692"/>
            </a:xfrm>
            <a:custGeom>
              <a:pathLst>
                <a:path extrusionOk="0" h="120000" w="120000">
                  <a:moveTo>
                    <a:pt x="89400" y="0"/>
                  </a:moveTo>
                  <a:lnTo>
                    <a:pt x="9872" y="0"/>
                  </a:lnTo>
                  <a:lnTo>
                    <a:pt x="24461" y="1455"/>
                  </a:lnTo>
                  <a:lnTo>
                    <a:pt x="37711" y="4727"/>
                  </a:lnTo>
                  <a:lnTo>
                    <a:pt x="73966" y="35794"/>
                  </a:lnTo>
                  <a:lnTo>
                    <a:pt x="77066" y="61572"/>
                  </a:lnTo>
                  <a:lnTo>
                    <a:pt x="74600" y="75855"/>
                  </a:lnTo>
                  <a:lnTo>
                    <a:pt x="41250" y="112888"/>
                  </a:lnTo>
                  <a:lnTo>
                    <a:pt x="0" y="120000"/>
                  </a:lnTo>
                  <a:lnTo>
                    <a:pt x="88216" y="120000"/>
                  </a:lnTo>
                  <a:lnTo>
                    <a:pt x="117900" y="75855"/>
                  </a:lnTo>
                  <a:lnTo>
                    <a:pt x="120000" y="61572"/>
                  </a:lnTo>
                  <a:lnTo>
                    <a:pt x="119361" y="43822"/>
                  </a:lnTo>
                  <a:lnTo>
                    <a:pt x="114588" y="27988"/>
                  </a:lnTo>
                  <a:lnTo>
                    <a:pt x="105688" y="14038"/>
                  </a:lnTo>
                  <a:lnTo>
                    <a:pt x="92655" y="1938"/>
                  </a:lnTo>
                  <a:lnTo>
                    <a:pt x="894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153"/>
            <p:cNvSpPr/>
            <p:nvPr/>
          </p:nvSpPr>
          <p:spPr>
            <a:xfrm>
              <a:off x="417956" y="70610"/>
              <a:ext cx="60198" cy="146940"/>
            </a:xfrm>
            <a:custGeom>
              <a:pathLst>
                <a:path extrusionOk="0" h="120000" w="120000">
                  <a:moveTo>
                    <a:pt x="106544" y="0"/>
                  </a:moveTo>
                  <a:lnTo>
                    <a:pt x="0" y="0"/>
                  </a:lnTo>
                  <a:lnTo>
                    <a:pt x="14683" y="311"/>
                  </a:lnTo>
                  <a:lnTo>
                    <a:pt x="27594" y="1866"/>
                  </a:lnTo>
                  <a:lnTo>
                    <a:pt x="63877" y="30738"/>
                  </a:lnTo>
                  <a:lnTo>
                    <a:pt x="63500" y="37577"/>
                  </a:lnTo>
                  <a:lnTo>
                    <a:pt x="53166" y="118805"/>
                  </a:lnTo>
                  <a:lnTo>
                    <a:pt x="108611" y="120000"/>
                  </a:lnTo>
                  <a:lnTo>
                    <a:pt x="119027" y="37233"/>
                  </a:lnTo>
                  <a:lnTo>
                    <a:pt x="119755" y="30738"/>
                  </a:lnTo>
                  <a:lnTo>
                    <a:pt x="120000" y="24166"/>
                  </a:lnTo>
                  <a:lnTo>
                    <a:pt x="119627" y="19227"/>
                  </a:lnTo>
                  <a:lnTo>
                    <a:pt x="118738" y="15455"/>
                  </a:lnTo>
                  <a:lnTo>
                    <a:pt x="116455" y="8816"/>
                  </a:lnTo>
                  <a:lnTo>
                    <a:pt x="111394" y="3111"/>
                  </a:lnTo>
                  <a:lnTo>
                    <a:pt x="106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154"/>
            <p:cNvSpPr/>
            <p:nvPr/>
          </p:nvSpPr>
          <p:spPr>
            <a:xfrm>
              <a:off x="338962" y="46354"/>
              <a:ext cx="69111" cy="165658"/>
            </a:xfrm>
            <a:custGeom>
              <a:pathLst>
                <a:path extrusionOk="0" h="120000" w="120000">
                  <a:moveTo>
                    <a:pt x="14994" y="0"/>
                  </a:moveTo>
                  <a:lnTo>
                    <a:pt x="0" y="118950"/>
                  </a:lnTo>
                  <a:lnTo>
                    <a:pt x="48294" y="120000"/>
                  </a:lnTo>
                  <a:lnTo>
                    <a:pt x="56450" y="55061"/>
                  </a:lnTo>
                  <a:lnTo>
                    <a:pt x="59155" y="44838"/>
                  </a:lnTo>
                  <a:lnTo>
                    <a:pt x="95111" y="21233"/>
                  </a:lnTo>
                  <a:lnTo>
                    <a:pt x="120000" y="17938"/>
                  </a:lnTo>
                  <a:lnTo>
                    <a:pt x="56450" y="17938"/>
                  </a:lnTo>
                  <a:lnTo>
                    <a:pt x="58438" y="1011"/>
                  </a:lnTo>
                  <a:lnTo>
                    <a:pt x="149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155"/>
            <p:cNvSpPr/>
            <p:nvPr/>
          </p:nvSpPr>
          <p:spPr>
            <a:xfrm>
              <a:off x="371473" y="46735"/>
              <a:ext cx="99931" cy="24384"/>
            </a:xfrm>
            <a:custGeom>
              <a:pathLst>
                <a:path extrusionOk="0" h="120000" w="120000">
                  <a:moveTo>
                    <a:pt x="64355" y="0"/>
                  </a:moveTo>
                  <a:lnTo>
                    <a:pt x="44972" y="4333"/>
                  </a:lnTo>
                  <a:lnTo>
                    <a:pt x="27772" y="25777"/>
                  </a:lnTo>
                  <a:lnTo>
                    <a:pt x="12777" y="64333"/>
                  </a:lnTo>
                  <a:lnTo>
                    <a:pt x="0" y="120000"/>
                  </a:lnTo>
                  <a:lnTo>
                    <a:pt x="43950" y="120000"/>
                  </a:lnTo>
                  <a:lnTo>
                    <a:pt x="45494" y="118683"/>
                  </a:lnTo>
                  <a:lnTo>
                    <a:pt x="55816" y="117500"/>
                  </a:lnTo>
                  <a:lnTo>
                    <a:pt x="120000" y="117500"/>
                  </a:lnTo>
                  <a:lnTo>
                    <a:pt x="113772" y="77500"/>
                  </a:lnTo>
                  <a:lnTo>
                    <a:pt x="73077" y="3505"/>
                  </a:lnTo>
                  <a:lnTo>
                    <a:pt x="64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156"/>
            <p:cNvSpPr/>
            <p:nvPr/>
          </p:nvSpPr>
          <p:spPr>
            <a:xfrm>
              <a:off x="507745" y="0"/>
              <a:ext cx="77090" cy="224598"/>
            </a:xfrm>
            <a:custGeom>
              <a:pathLst>
                <a:path extrusionOk="0" h="120000" w="120000">
                  <a:moveTo>
                    <a:pt x="81250" y="0"/>
                  </a:moveTo>
                  <a:lnTo>
                    <a:pt x="36772" y="8144"/>
                  </a:lnTo>
                  <a:lnTo>
                    <a:pt x="33411" y="29855"/>
                  </a:lnTo>
                  <a:lnTo>
                    <a:pt x="1694" y="29855"/>
                  </a:lnTo>
                  <a:lnTo>
                    <a:pt x="0" y="40850"/>
                  </a:lnTo>
                  <a:lnTo>
                    <a:pt x="31633" y="41461"/>
                  </a:lnTo>
                  <a:lnTo>
                    <a:pt x="23922" y="91900"/>
                  </a:lnTo>
                  <a:lnTo>
                    <a:pt x="23433" y="97744"/>
                  </a:lnTo>
                  <a:lnTo>
                    <a:pt x="23672" y="103000"/>
                  </a:lnTo>
                  <a:lnTo>
                    <a:pt x="24755" y="106838"/>
                  </a:lnTo>
                  <a:lnTo>
                    <a:pt x="26688" y="109544"/>
                  </a:lnTo>
                  <a:lnTo>
                    <a:pt x="29655" y="112388"/>
                  </a:lnTo>
                  <a:lnTo>
                    <a:pt x="35388" y="114738"/>
                  </a:lnTo>
                  <a:lnTo>
                    <a:pt x="43888" y="116605"/>
                  </a:lnTo>
                  <a:lnTo>
                    <a:pt x="52188" y="118466"/>
                  </a:lnTo>
                  <a:lnTo>
                    <a:pt x="64250" y="119538"/>
                  </a:lnTo>
                  <a:lnTo>
                    <a:pt x="89755" y="120000"/>
                  </a:lnTo>
                  <a:lnTo>
                    <a:pt x="100627" y="119755"/>
                  </a:lnTo>
                  <a:lnTo>
                    <a:pt x="113083" y="119088"/>
                  </a:lnTo>
                  <a:lnTo>
                    <a:pt x="108838" y="106172"/>
                  </a:lnTo>
                  <a:lnTo>
                    <a:pt x="94500" y="106172"/>
                  </a:lnTo>
                  <a:lnTo>
                    <a:pt x="83227" y="105966"/>
                  </a:lnTo>
                  <a:lnTo>
                    <a:pt x="66227" y="97744"/>
                  </a:lnTo>
                  <a:lnTo>
                    <a:pt x="67016" y="93505"/>
                  </a:lnTo>
                  <a:lnTo>
                    <a:pt x="74727" y="42205"/>
                  </a:lnTo>
                  <a:lnTo>
                    <a:pt x="118527" y="42205"/>
                  </a:lnTo>
                  <a:lnTo>
                    <a:pt x="120000" y="31416"/>
                  </a:lnTo>
                  <a:lnTo>
                    <a:pt x="76505" y="30672"/>
                  </a:lnTo>
                  <a:lnTo>
                    <a:pt x="76633" y="29855"/>
                  </a:lnTo>
                  <a:lnTo>
                    <a:pt x="33411" y="29855"/>
                  </a:lnTo>
                  <a:lnTo>
                    <a:pt x="1777" y="29311"/>
                  </a:lnTo>
                  <a:lnTo>
                    <a:pt x="76716" y="29311"/>
                  </a:lnTo>
                  <a:lnTo>
                    <a:pt x="812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157"/>
            <p:cNvSpPr/>
            <p:nvPr/>
          </p:nvSpPr>
          <p:spPr>
            <a:xfrm>
              <a:off x="598804" y="60070"/>
              <a:ext cx="151323" cy="171691"/>
            </a:xfrm>
            <a:custGeom>
              <a:pathLst>
                <a:path extrusionOk="0" h="120000" w="120000">
                  <a:moveTo>
                    <a:pt x="64355" y="0"/>
                  </a:moveTo>
                  <a:lnTo>
                    <a:pt x="29077" y="7416"/>
                  </a:lnTo>
                  <a:lnTo>
                    <a:pt x="5727" y="32655"/>
                  </a:lnTo>
                  <a:lnTo>
                    <a:pt x="0" y="58150"/>
                  </a:lnTo>
                  <a:lnTo>
                    <a:pt x="261" y="71405"/>
                  </a:lnTo>
                  <a:lnTo>
                    <a:pt x="14100" y="102405"/>
                  </a:lnTo>
                  <a:lnTo>
                    <a:pt x="45027" y="118405"/>
                  </a:lnTo>
                  <a:lnTo>
                    <a:pt x="58516" y="120000"/>
                  </a:lnTo>
                  <a:lnTo>
                    <a:pt x="69372" y="119894"/>
                  </a:lnTo>
                  <a:lnTo>
                    <a:pt x="103388" y="106950"/>
                  </a:lnTo>
                  <a:lnTo>
                    <a:pt x="106250" y="104011"/>
                  </a:lnTo>
                  <a:lnTo>
                    <a:pt x="59522" y="104011"/>
                  </a:lnTo>
                  <a:lnTo>
                    <a:pt x="51783" y="103027"/>
                  </a:lnTo>
                  <a:lnTo>
                    <a:pt x="25177" y="80055"/>
                  </a:lnTo>
                  <a:lnTo>
                    <a:pt x="22561" y="63200"/>
                  </a:lnTo>
                  <a:lnTo>
                    <a:pt x="120000" y="63200"/>
                  </a:lnTo>
                  <a:lnTo>
                    <a:pt x="119966" y="58150"/>
                  </a:lnTo>
                  <a:lnTo>
                    <a:pt x="119833" y="50622"/>
                  </a:lnTo>
                  <a:lnTo>
                    <a:pt x="97388" y="50622"/>
                  </a:lnTo>
                  <a:lnTo>
                    <a:pt x="24672" y="47266"/>
                  </a:lnTo>
                  <a:lnTo>
                    <a:pt x="43283" y="20150"/>
                  </a:lnTo>
                  <a:lnTo>
                    <a:pt x="63650" y="16066"/>
                  </a:lnTo>
                  <a:lnTo>
                    <a:pt x="104277" y="16066"/>
                  </a:lnTo>
                  <a:lnTo>
                    <a:pt x="97650" y="10411"/>
                  </a:lnTo>
                  <a:lnTo>
                    <a:pt x="87861" y="5038"/>
                  </a:lnTo>
                  <a:lnTo>
                    <a:pt x="76761" y="1561"/>
                  </a:lnTo>
                  <a:lnTo>
                    <a:pt x="64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158"/>
            <p:cNvSpPr/>
            <p:nvPr/>
          </p:nvSpPr>
          <p:spPr>
            <a:xfrm>
              <a:off x="859280" y="93725"/>
              <a:ext cx="60262" cy="146951"/>
            </a:xfrm>
            <a:custGeom>
              <a:pathLst>
                <a:path extrusionOk="0" h="120000" w="120000">
                  <a:moveTo>
                    <a:pt x="106433" y="0"/>
                  </a:moveTo>
                  <a:lnTo>
                    <a:pt x="0" y="0"/>
                  </a:lnTo>
                  <a:lnTo>
                    <a:pt x="14922" y="311"/>
                  </a:lnTo>
                  <a:lnTo>
                    <a:pt x="27566" y="1972"/>
                  </a:lnTo>
                  <a:lnTo>
                    <a:pt x="63950" y="30761"/>
                  </a:lnTo>
                  <a:lnTo>
                    <a:pt x="63438" y="37583"/>
                  </a:lnTo>
                  <a:lnTo>
                    <a:pt x="53105" y="118816"/>
                  </a:lnTo>
                  <a:lnTo>
                    <a:pt x="108494" y="120000"/>
                  </a:lnTo>
                  <a:lnTo>
                    <a:pt x="119144" y="37272"/>
                  </a:lnTo>
                  <a:lnTo>
                    <a:pt x="119772" y="30761"/>
                  </a:lnTo>
                  <a:lnTo>
                    <a:pt x="120000" y="25111"/>
                  </a:lnTo>
                  <a:lnTo>
                    <a:pt x="119716" y="19211"/>
                  </a:lnTo>
                  <a:lnTo>
                    <a:pt x="118861" y="15450"/>
                  </a:lnTo>
                  <a:lnTo>
                    <a:pt x="116333" y="8916"/>
                  </a:lnTo>
                  <a:lnTo>
                    <a:pt x="111277" y="3111"/>
                  </a:lnTo>
                  <a:lnTo>
                    <a:pt x="1064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159"/>
            <p:cNvSpPr/>
            <p:nvPr/>
          </p:nvSpPr>
          <p:spPr>
            <a:xfrm>
              <a:off x="780414" y="69595"/>
              <a:ext cx="68985" cy="165557"/>
            </a:xfrm>
            <a:custGeom>
              <a:pathLst>
                <a:path extrusionOk="0" h="120000" w="120000">
                  <a:moveTo>
                    <a:pt x="14800" y="0"/>
                  </a:moveTo>
                  <a:lnTo>
                    <a:pt x="0" y="118938"/>
                  </a:lnTo>
                  <a:lnTo>
                    <a:pt x="48377" y="120000"/>
                  </a:lnTo>
                  <a:lnTo>
                    <a:pt x="56555" y="55016"/>
                  </a:lnTo>
                  <a:lnTo>
                    <a:pt x="59138" y="44794"/>
                  </a:lnTo>
                  <a:lnTo>
                    <a:pt x="95061" y="21155"/>
                  </a:lnTo>
                  <a:lnTo>
                    <a:pt x="120000" y="17855"/>
                  </a:lnTo>
                  <a:lnTo>
                    <a:pt x="56333" y="17855"/>
                  </a:lnTo>
                  <a:lnTo>
                    <a:pt x="58322" y="922"/>
                  </a:lnTo>
                  <a:lnTo>
                    <a:pt x="148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160"/>
            <p:cNvSpPr/>
            <p:nvPr/>
          </p:nvSpPr>
          <p:spPr>
            <a:xfrm>
              <a:off x="812799" y="69848"/>
              <a:ext cx="99931" cy="24384"/>
            </a:xfrm>
            <a:custGeom>
              <a:pathLst>
                <a:path extrusionOk="0" h="120000" w="120000">
                  <a:moveTo>
                    <a:pt x="64355" y="0"/>
                  </a:moveTo>
                  <a:lnTo>
                    <a:pt x="44972" y="4333"/>
                  </a:lnTo>
                  <a:lnTo>
                    <a:pt x="27772" y="25777"/>
                  </a:lnTo>
                  <a:lnTo>
                    <a:pt x="12777" y="64333"/>
                  </a:lnTo>
                  <a:lnTo>
                    <a:pt x="0" y="120000"/>
                  </a:lnTo>
                  <a:lnTo>
                    <a:pt x="43950" y="120000"/>
                  </a:lnTo>
                  <a:lnTo>
                    <a:pt x="45494" y="118683"/>
                  </a:lnTo>
                  <a:lnTo>
                    <a:pt x="55816" y="117500"/>
                  </a:lnTo>
                  <a:lnTo>
                    <a:pt x="120000" y="117500"/>
                  </a:lnTo>
                  <a:lnTo>
                    <a:pt x="113772" y="77500"/>
                  </a:lnTo>
                  <a:lnTo>
                    <a:pt x="73077" y="3505"/>
                  </a:lnTo>
                  <a:lnTo>
                    <a:pt x="643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161"/>
            <p:cNvSpPr/>
            <p:nvPr/>
          </p:nvSpPr>
          <p:spPr>
            <a:xfrm>
              <a:off x="949070" y="23113"/>
              <a:ext cx="77216" cy="224613"/>
            </a:xfrm>
            <a:custGeom>
              <a:pathLst>
                <a:path extrusionOk="0" h="120000" w="120000">
                  <a:moveTo>
                    <a:pt x="81116" y="0"/>
                  </a:moveTo>
                  <a:lnTo>
                    <a:pt x="36711" y="8144"/>
                  </a:lnTo>
                  <a:lnTo>
                    <a:pt x="33550" y="29922"/>
                  </a:lnTo>
                  <a:lnTo>
                    <a:pt x="1683" y="29922"/>
                  </a:lnTo>
                  <a:lnTo>
                    <a:pt x="0" y="40844"/>
                  </a:lnTo>
                  <a:lnTo>
                    <a:pt x="31777" y="41455"/>
                  </a:lnTo>
                  <a:lnTo>
                    <a:pt x="24077" y="91905"/>
                  </a:lnTo>
                  <a:lnTo>
                    <a:pt x="23483" y="97744"/>
                  </a:lnTo>
                  <a:lnTo>
                    <a:pt x="23661" y="103005"/>
                  </a:lnTo>
                  <a:lnTo>
                    <a:pt x="24716" y="106850"/>
                  </a:lnTo>
                  <a:lnTo>
                    <a:pt x="89605" y="120000"/>
                  </a:lnTo>
                  <a:lnTo>
                    <a:pt x="100461" y="119755"/>
                  </a:lnTo>
                  <a:lnTo>
                    <a:pt x="112894" y="119088"/>
                  </a:lnTo>
                  <a:lnTo>
                    <a:pt x="108655" y="106172"/>
                  </a:lnTo>
                  <a:lnTo>
                    <a:pt x="94338" y="106172"/>
                  </a:lnTo>
                  <a:lnTo>
                    <a:pt x="83094" y="105966"/>
                  </a:lnTo>
                  <a:lnTo>
                    <a:pt x="66316" y="97744"/>
                  </a:lnTo>
                  <a:lnTo>
                    <a:pt x="66905" y="93505"/>
                  </a:lnTo>
                  <a:lnTo>
                    <a:pt x="74605" y="42205"/>
                  </a:lnTo>
                  <a:lnTo>
                    <a:pt x="118350" y="42205"/>
                  </a:lnTo>
                  <a:lnTo>
                    <a:pt x="120000" y="31416"/>
                  </a:lnTo>
                  <a:lnTo>
                    <a:pt x="76383" y="30666"/>
                  </a:lnTo>
                  <a:lnTo>
                    <a:pt x="76494" y="29922"/>
                  </a:lnTo>
                  <a:lnTo>
                    <a:pt x="33550" y="29922"/>
                  </a:lnTo>
                  <a:lnTo>
                    <a:pt x="1777" y="29311"/>
                  </a:lnTo>
                  <a:lnTo>
                    <a:pt x="76588" y="29311"/>
                  </a:lnTo>
                  <a:lnTo>
                    <a:pt x="81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162"/>
            <p:cNvSpPr/>
            <p:nvPr/>
          </p:nvSpPr>
          <p:spPr>
            <a:xfrm>
              <a:off x="555750" y="78992"/>
              <a:ext cx="469472" cy="142850"/>
            </a:xfrm>
            <a:custGeom>
              <a:pathLst>
                <a:path extrusionOk="0" h="120000" w="120000">
                  <a:moveTo>
                    <a:pt x="44616" y="3416"/>
                  </a:moveTo>
                  <a:lnTo>
                    <a:pt x="31522" y="3416"/>
                  </a:lnTo>
                  <a:lnTo>
                    <a:pt x="34100" y="4650"/>
                  </a:lnTo>
                  <a:lnTo>
                    <a:pt x="36394" y="7561"/>
                  </a:lnTo>
                  <a:lnTo>
                    <a:pt x="42183" y="36733"/>
                  </a:lnTo>
                  <a:lnTo>
                    <a:pt x="42394" y="44944"/>
                  </a:lnTo>
                  <a:lnTo>
                    <a:pt x="49627" y="44944"/>
                  </a:lnTo>
                  <a:lnTo>
                    <a:pt x="49622" y="43044"/>
                  </a:lnTo>
                  <a:lnTo>
                    <a:pt x="48844" y="28666"/>
                  </a:lnTo>
                  <a:lnTo>
                    <a:pt x="47377" y="16088"/>
                  </a:lnTo>
                  <a:lnTo>
                    <a:pt x="45222" y="5333"/>
                  </a:lnTo>
                  <a:lnTo>
                    <a:pt x="44616" y="3416"/>
                  </a:lnTo>
                  <a:close/>
                  <a:moveTo>
                    <a:pt x="7194" y="0"/>
                  </a:moveTo>
                  <a:lnTo>
                    <a:pt x="0" y="0"/>
                  </a:lnTo>
                  <a:lnTo>
                    <a:pt x="7172" y="1277"/>
                  </a:lnTo>
                  <a:lnTo>
                    <a:pt x="7194" y="0"/>
                  </a:lnTo>
                  <a:close/>
                  <a:moveTo>
                    <a:pt x="5583" y="100061"/>
                  </a:moveTo>
                  <a:lnTo>
                    <a:pt x="4283" y="100444"/>
                  </a:lnTo>
                  <a:lnTo>
                    <a:pt x="3244" y="100572"/>
                  </a:lnTo>
                  <a:lnTo>
                    <a:pt x="5600" y="100572"/>
                  </a:lnTo>
                  <a:lnTo>
                    <a:pt x="5583" y="100061"/>
                  </a:lnTo>
                  <a:close/>
                  <a:moveTo>
                    <a:pt x="41711" y="82722"/>
                  </a:moveTo>
                  <a:lnTo>
                    <a:pt x="33850" y="108055"/>
                  </a:lnTo>
                  <a:lnTo>
                    <a:pt x="30188" y="109116"/>
                  </a:lnTo>
                  <a:lnTo>
                    <a:pt x="45250" y="109116"/>
                  </a:lnTo>
                  <a:lnTo>
                    <a:pt x="46238" y="105338"/>
                  </a:lnTo>
                  <a:lnTo>
                    <a:pt x="47800" y="96777"/>
                  </a:lnTo>
                  <a:lnTo>
                    <a:pt x="49016" y="86972"/>
                  </a:lnTo>
                  <a:lnTo>
                    <a:pt x="41711" y="82722"/>
                  </a:lnTo>
                  <a:close/>
                  <a:moveTo>
                    <a:pt x="49683" y="60066"/>
                  </a:moveTo>
                  <a:lnTo>
                    <a:pt x="18277" y="60066"/>
                  </a:lnTo>
                  <a:lnTo>
                    <a:pt x="49566" y="65450"/>
                  </a:lnTo>
                  <a:lnTo>
                    <a:pt x="49633" y="62688"/>
                  </a:lnTo>
                  <a:lnTo>
                    <a:pt x="49683" y="60066"/>
                  </a:lnTo>
                  <a:close/>
                  <a:moveTo>
                    <a:pt x="118388" y="119500"/>
                  </a:moveTo>
                  <a:lnTo>
                    <a:pt x="117088" y="119883"/>
                  </a:lnTo>
                  <a:lnTo>
                    <a:pt x="116050" y="120000"/>
                  </a:lnTo>
                  <a:lnTo>
                    <a:pt x="118405" y="120000"/>
                  </a:lnTo>
                  <a:lnTo>
                    <a:pt x="118388" y="119500"/>
                  </a:lnTo>
                  <a:close/>
                  <a:moveTo>
                    <a:pt x="120000" y="19416"/>
                  </a:moveTo>
                  <a:lnTo>
                    <a:pt x="112805" y="19416"/>
                  </a:lnTo>
                  <a:lnTo>
                    <a:pt x="119977" y="20694"/>
                  </a:lnTo>
                  <a:lnTo>
                    <a:pt x="120000" y="19416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t" bIns="45700" lIns="45700" rIns="45700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alibri"/>
                <a:buNone/>
              </a:pPr>
              <a:r>
                <a:t/>
              </a:r>
              <a:endParaRPr b="0" baseline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3" name="Shape 163"/>
          <p:cNvSpPr txBox="1"/>
          <p:nvPr>
            <p:ph type="title"/>
          </p:nvPr>
        </p:nvSpPr>
        <p:spPr>
          <a:xfrm>
            <a:off x="421250" y="2110750"/>
            <a:ext cx="8285099" cy="21693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</a:pPr>
            <a:r>
              <a:t/>
            </a:r>
            <a:endParaRPr b="1" baseline="0" i="0" sz="3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571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8706231" y="6730617"/>
            <a:ext cx="157981" cy="1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254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3E3E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3E3E3E"/>
                </a:solidFill>
              </a:rPr>
              <a:t>‹#›</a:t>
            </a:fld>
          </a:p>
        </p:txBody>
      </p:sp>
      <p:sp>
        <p:nvSpPr>
          <p:cNvPr id="165" name="Shape 165"/>
          <p:cNvSpPr/>
          <p:nvPr/>
        </p:nvSpPr>
        <p:spPr>
          <a:xfrm>
            <a:off x="579893" y="2922669"/>
            <a:ext cx="7984200" cy="64919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45700" rIns="4570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</a:pPr>
            <a:r>
              <a:t/>
            </a:r>
            <a:endParaRPr b="0" baseline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233300" y="180725"/>
            <a:ext cx="86610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US" sz="3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Can I answer the question, will it go viral?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